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</p:sldIdLst>
  <p:sldSz cx="14630400" cy="8229600"/>
  <p:notesSz cx="8229600" cy="146304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FD2BB7-D23F-4DBB-9FE7-37F15B6195D2}" v="2" dt="2025-03-03T12:42:37.3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6" d="100"/>
          <a:sy n="66" d="100"/>
        </p:scale>
        <p:origin x="38" y="1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3161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6BBCB-4AB8-D33C-E115-92372CF43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65DED5-A5C2-DFBB-25E8-FDE42DE5ED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6C788D-E026-4EDF-F3DE-11BA54020D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86E256-1BB5-40E4-C227-5482392430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526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4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710690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Cooperación entre Estados en la gestión de una cuenca internacional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177189"/>
            <a:ext cx="755642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Experiencia de la Confederación Hidrográfica del Tajo</a:t>
            </a:r>
            <a:endParaRPr lang="en-US" sz="2200" dirty="0"/>
          </a:p>
        </p:txBody>
      </p:sp>
      <p:sp>
        <p:nvSpPr>
          <p:cNvPr id="5" name="Shape 2"/>
          <p:cNvSpPr/>
          <p:nvPr/>
        </p:nvSpPr>
        <p:spPr>
          <a:xfrm>
            <a:off x="793790" y="4902756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7" name="Text 3"/>
          <p:cNvSpPr/>
          <p:nvPr/>
        </p:nvSpPr>
        <p:spPr>
          <a:xfrm>
            <a:off x="1270040" y="4885849"/>
            <a:ext cx="4518779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b="1" kern="0" spc="-36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por Javier Díaz-Regañón Jiménez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93790" y="5537835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b="1" kern="0" spc="-36" dirty="0">
                <a:solidFill>
                  <a:srgbClr val="4D4D4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Organiza:</a:t>
            </a: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Confederación Hidrográfica del Ebro</a:t>
            </a:r>
            <a:endParaRPr lang="en-US" sz="1750" dirty="0"/>
          </a:p>
        </p:txBody>
      </p:sp>
      <p:sp>
        <p:nvSpPr>
          <p:cNvPr id="9" name="Text 5"/>
          <p:cNvSpPr/>
          <p:nvPr/>
        </p:nvSpPr>
        <p:spPr>
          <a:xfrm>
            <a:off x="793790" y="615588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4D4D4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Miércoles 8 de Marzo 2023</a:t>
            </a:r>
            <a:endParaRPr lang="en-US" sz="1750" dirty="0"/>
          </a:p>
        </p:txBody>
      </p:sp>
      <p:pic>
        <p:nvPicPr>
          <p:cNvPr id="10" name="Picture 8" descr="https://adobeindd.com/view/publications/e9d3be22-c659-4cce-b818-94156e5f2eb1/7cd8/publication-web-resources/image/Portada_Comisar_a_Aguas_-_Arroyo_del_Sestil_3.jpg">
            <a:extLst>
              <a:ext uri="{FF2B5EF4-FFF2-40B4-BE49-F238E27FC236}">
                <a16:creationId xmlns:a16="http://schemas.microsoft.com/office/drawing/2014/main" id="{FD45A886-BA9F-38AE-3220-524A53C33A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23"/>
          <a:stretch/>
        </p:blipFill>
        <p:spPr bwMode="auto">
          <a:xfrm>
            <a:off x="9730472" y="1"/>
            <a:ext cx="4899928" cy="8229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2" descr="Texto&#10;&#10;Descripción generada automáticamente">
            <a:extLst>
              <a:ext uri="{FF2B5EF4-FFF2-40B4-BE49-F238E27FC236}">
                <a16:creationId xmlns:a16="http://schemas.microsoft.com/office/drawing/2014/main" id="{C8102F11-4CD7-BC3B-607A-B0328564A8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0" y="514871"/>
            <a:ext cx="3690550" cy="731546"/>
          </a:xfrm>
          <a:prstGeom prst="rect">
            <a:avLst/>
          </a:prstGeom>
        </p:spPr>
      </p:pic>
      <p:pic>
        <p:nvPicPr>
          <p:cNvPr id="13" name="Imagen 12" descr="Icono&#10;&#10;El contenido generado por IA puede ser incorrecto.">
            <a:extLst>
              <a:ext uri="{FF2B5EF4-FFF2-40B4-BE49-F238E27FC236}">
                <a16:creationId xmlns:a16="http://schemas.microsoft.com/office/drawing/2014/main" id="{AE343CFF-08C6-A1CB-C3F8-A2ADFD43AA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445" y="7046726"/>
            <a:ext cx="1090613" cy="917107"/>
          </a:xfrm>
          <a:prstGeom prst="rect">
            <a:avLst/>
          </a:prstGeom>
        </p:spPr>
      </p:pic>
      <p:pic>
        <p:nvPicPr>
          <p:cNvPr id="1026" name="Picture 2" descr="SMAGUA">
            <a:extLst>
              <a:ext uri="{FF2B5EF4-FFF2-40B4-BE49-F238E27FC236}">
                <a16:creationId xmlns:a16="http://schemas.microsoft.com/office/drawing/2014/main" id="{C8C949F4-803D-1F40-4F0B-0BDF08FEA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876" y="566320"/>
            <a:ext cx="1928648" cy="61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0">
            <a:extLst>
              <a:ext uri="{FF2B5EF4-FFF2-40B4-BE49-F238E27FC236}">
                <a16:creationId xmlns:a16="http://schemas.microsoft.com/office/drawing/2014/main" id="{38DAC840-F03C-5591-740F-5802CEBCBA56}"/>
              </a:ext>
            </a:extLst>
          </p:cNvPr>
          <p:cNvSpPr/>
          <p:nvPr/>
        </p:nvSpPr>
        <p:spPr>
          <a:xfrm>
            <a:off x="682228" y="428419"/>
            <a:ext cx="13468112" cy="995243"/>
          </a:xfrm>
          <a:prstGeom prst="roundRect">
            <a:avLst>
              <a:gd name="adj" fmla="val 8002"/>
            </a:avLst>
          </a:prstGeom>
          <a:solidFill>
            <a:schemeClr val="accent5">
              <a:lumMod val="75000"/>
            </a:schemeClr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2" name="Text 0"/>
          <p:cNvSpPr/>
          <p:nvPr/>
        </p:nvSpPr>
        <p:spPr>
          <a:xfrm>
            <a:off x="1004487" y="610107"/>
            <a:ext cx="10845165" cy="6318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950"/>
              </a:lnSpc>
              <a:buNone/>
            </a:pPr>
            <a:r>
              <a:rPr lang="en-US" sz="3950" b="1" kern="0" spc="-119" dirty="0">
                <a:solidFill>
                  <a:schemeClr val="bg1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Primeros Resultados: diagnóstico y evaluación</a:t>
            </a:r>
            <a:endParaRPr lang="en-US" sz="3950" dirty="0">
              <a:solidFill>
                <a:schemeClr val="bg1"/>
              </a:solidFill>
            </a:endParaRPr>
          </a:p>
        </p:txBody>
      </p:sp>
      <p:sp>
        <p:nvSpPr>
          <p:cNvPr id="3" name="Shape 1"/>
          <p:cNvSpPr/>
          <p:nvPr/>
        </p:nvSpPr>
        <p:spPr>
          <a:xfrm>
            <a:off x="707708" y="1592342"/>
            <a:ext cx="6506408" cy="2869168"/>
          </a:xfrm>
          <a:prstGeom prst="roundRect">
            <a:avLst>
              <a:gd name="adj" fmla="val 2960"/>
            </a:avLst>
          </a:prstGeom>
          <a:solidFill>
            <a:srgbClr val="FCEC99">
              <a:alpha val="55000"/>
            </a:srgbClr>
          </a:solidFill>
          <a:ln w="7620">
            <a:solidFill>
              <a:srgbClr val="E2D27F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4" name="Text 2"/>
          <p:cNvSpPr/>
          <p:nvPr/>
        </p:nvSpPr>
        <p:spPr>
          <a:xfrm>
            <a:off x="917496" y="1802130"/>
            <a:ext cx="4983361" cy="315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950" b="1" kern="0" spc="-60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Seguimiento de la evaluación del estado (1)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917496" y="2239328"/>
            <a:ext cx="6086832" cy="3236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kern="0" spc="-32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Buen </a:t>
            </a:r>
            <a:r>
              <a:rPr lang="en-US" sz="1550" kern="0" spc="-32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estado</a:t>
            </a:r>
            <a:r>
              <a:rPr lang="en-US" sz="1550" kern="0" spc="-32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de las masas naturales.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917496" y="2633663"/>
            <a:ext cx="6086832" cy="3236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b="1" kern="0" spc="-32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El estado se ve afectado por presiones aguas arriba.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917496" y="3027998"/>
            <a:ext cx="6086832" cy="6472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kern="0" spc="-32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Fundamental homogenización de metodologías y criterios de evaluación del estado.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917496" y="3745944"/>
            <a:ext cx="6086832" cy="3236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kern="0" spc="-32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Embalse de Cedillo: punto crítico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416284" y="1592342"/>
            <a:ext cx="6506408" cy="2869168"/>
          </a:xfrm>
          <a:prstGeom prst="roundRect">
            <a:avLst>
              <a:gd name="adj" fmla="val 2960"/>
            </a:avLst>
          </a:prstGeom>
          <a:solidFill>
            <a:srgbClr val="FCEC99">
              <a:alpha val="55000"/>
            </a:srgbClr>
          </a:solidFill>
          <a:ln w="7620">
            <a:solidFill>
              <a:srgbClr val="E2D27F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10" name="Text 8"/>
          <p:cNvSpPr/>
          <p:nvPr/>
        </p:nvSpPr>
        <p:spPr>
          <a:xfrm>
            <a:off x="7626072" y="1802130"/>
            <a:ext cx="5139333" cy="315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950" b="1" kern="0" spc="-60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Identificación de las presiones e </a:t>
            </a:r>
            <a:r>
              <a:rPr lang="en-US" sz="1950" b="1" kern="0" spc="-60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impactos</a:t>
            </a:r>
            <a:r>
              <a:rPr lang="en-US" sz="1950" b="1" kern="0" spc="-60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(1)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7626072" y="2239328"/>
            <a:ext cx="6086832" cy="6472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kern="0" spc="-32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Especialmente relevantes en el embalse de Cedillo y en el río Erjas.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626072" y="2957274"/>
            <a:ext cx="6086832" cy="12944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kern="0" spc="-32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Importancia de las presiones en la cadena de embalses del eje del Tajo desde Valdecañas hasta Fratel: incremento de materia orgánica y nutrientes, que provocan procesos de eutrofización.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707708" y="4663678"/>
            <a:ext cx="6506408" cy="3010614"/>
          </a:xfrm>
          <a:prstGeom prst="roundRect">
            <a:avLst>
              <a:gd name="adj" fmla="val 2821"/>
            </a:avLst>
          </a:prstGeom>
          <a:solidFill>
            <a:schemeClr val="accent1">
              <a:lumMod val="40000"/>
              <a:lumOff val="60000"/>
              <a:alpha val="55000"/>
            </a:schemeClr>
          </a:solidFill>
          <a:ln w="7620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14" name="Text 12"/>
          <p:cNvSpPr/>
          <p:nvPr/>
        </p:nvSpPr>
        <p:spPr>
          <a:xfrm>
            <a:off x="917496" y="4873466"/>
            <a:ext cx="3442573" cy="315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950" b="1" kern="0" spc="-60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Evaluación de las medidas (2)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917496" y="5310664"/>
            <a:ext cx="6086832" cy="3236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kern="0" spc="-32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Ejecutadas el total de 10 medidas previstas en los PH: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917496" y="5704999"/>
            <a:ext cx="6086832" cy="3236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685800" lvl="1" indent="-342900">
              <a:lnSpc>
                <a:spcPts val="2500"/>
              </a:lnSpc>
              <a:buSzPct val="100000"/>
              <a:buChar char="•"/>
            </a:pPr>
            <a:r>
              <a:rPr lang="en-US" sz="1550" kern="0" spc="-32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España: Construcción EDARs.</a:t>
            </a:r>
            <a:endParaRPr lang="en-US" sz="1550" dirty="0"/>
          </a:p>
        </p:txBody>
      </p:sp>
      <p:sp>
        <p:nvSpPr>
          <p:cNvPr id="17" name="Text 15"/>
          <p:cNvSpPr/>
          <p:nvPr/>
        </p:nvSpPr>
        <p:spPr>
          <a:xfrm>
            <a:off x="917496" y="6099334"/>
            <a:ext cx="6086832" cy="6472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685800" lvl="1" indent="-342900">
              <a:lnSpc>
                <a:spcPts val="2500"/>
              </a:lnSpc>
              <a:buSzPct val="100000"/>
              <a:buChar char="•"/>
            </a:pPr>
            <a:r>
              <a:rPr lang="en-US" sz="1550" kern="0" spc="-32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Portugal: Reducción de nutrientes y restauración de áreas contaminadas.</a:t>
            </a:r>
            <a:endParaRPr lang="en-US" sz="1550" dirty="0"/>
          </a:p>
        </p:txBody>
      </p:sp>
      <p:sp>
        <p:nvSpPr>
          <p:cNvPr id="18" name="Text 16"/>
          <p:cNvSpPr/>
          <p:nvPr/>
        </p:nvSpPr>
        <p:spPr>
          <a:xfrm>
            <a:off x="917496" y="6817281"/>
            <a:ext cx="6086832" cy="6472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kern="0" spc="-32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 se han alcanzado objetivos de calidad en todas las masas transfronterizas</a:t>
            </a:r>
            <a:endParaRPr lang="en-US" sz="1550" dirty="0"/>
          </a:p>
        </p:txBody>
      </p:sp>
      <p:sp>
        <p:nvSpPr>
          <p:cNvPr id="20" name="Text 18"/>
          <p:cNvSpPr/>
          <p:nvPr/>
        </p:nvSpPr>
        <p:spPr>
          <a:xfrm>
            <a:off x="7626072" y="4873466"/>
            <a:ext cx="3237071" cy="315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950" b="1" kern="0" spc="-60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Desarrollo futuro del trabajo</a:t>
            </a:r>
            <a:endParaRPr lang="en-US" sz="1950" dirty="0"/>
          </a:p>
        </p:txBody>
      </p:sp>
      <p:sp>
        <p:nvSpPr>
          <p:cNvPr id="21" name="Text 19"/>
          <p:cNvSpPr/>
          <p:nvPr/>
        </p:nvSpPr>
        <p:spPr>
          <a:xfrm>
            <a:off x="7626072" y="5310664"/>
            <a:ext cx="6086832" cy="6472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kern="0" spc="-32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Facilitar el intercambio de información sobre calidad de aguas y presiones significativas: fundamental proyecto ALBUFEIRA </a:t>
            </a:r>
            <a:endParaRPr lang="en-US" sz="1550" dirty="0"/>
          </a:p>
        </p:txBody>
      </p:sp>
      <p:sp>
        <p:nvSpPr>
          <p:cNvPr id="22" name="Text 20"/>
          <p:cNvSpPr/>
          <p:nvPr/>
        </p:nvSpPr>
        <p:spPr>
          <a:xfrm>
            <a:off x="7626072" y="6028611"/>
            <a:ext cx="6086832" cy="6472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kern="0" spc="-32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Aplicación de modelos de simulación para evaluar la eficacia de las medidas previamente.</a:t>
            </a:r>
            <a:endParaRPr lang="en-US" sz="1550" dirty="0"/>
          </a:p>
        </p:txBody>
      </p:sp>
      <p:sp>
        <p:nvSpPr>
          <p:cNvPr id="23" name="Text 21"/>
          <p:cNvSpPr/>
          <p:nvPr/>
        </p:nvSpPr>
        <p:spPr>
          <a:xfrm>
            <a:off x="7626072" y="6746558"/>
            <a:ext cx="6086832" cy="3236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kern="0" spc="-32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Establecer régimen de Qeco desde Cedillo</a:t>
            </a:r>
            <a:endParaRPr lang="en-US" sz="1550" dirty="0"/>
          </a:p>
        </p:txBody>
      </p:sp>
      <p:pic>
        <p:nvPicPr>
          <p:cNvPr id="24" name="Imagen 23" descr="Icono&#10;&#10;El contenido generado por IA puede ser incorrecto.">
            <a:extLst>
              <a:ext uri="{FF2B5EF4-FFF2-40B4-BE49-F238E27FC236}">
                <a16:creationId xmlns:a16="http://schemas.microsoft.com/office/drawing/2014/main" id="{AF81EE4F-06EF-2E56-2DD5-A38794E75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1767" y="7064886"/>
            <a:ext cx="1090613" cy="9171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1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0">
            <a:extLst>
              <a:ext uri="{FF2B5EF4-FFF2-40B4-BE49-F238E27FC236}">
                <a16:creationId xmlns:a16="http://schemas.microsoft.com/office/drawing/2014/main" id="{49578038-B466-774C-939D-68DA7714B55A}"/>
              </a:ext>
            </a:extLst>
          </p:cNvPr>
          <p:cNvSpPr/>
          <p:nvPr/>
        </p:nvSpPr>
        <p:spPr>
          <a:xfrm>
            <a:off x="581143" y="306287"/>
            <a:ext cx="13468112" cy="664131"/>
          </a:xfrm>
          <a:prstGeom prst="roundRect">
            <a:avLst>
              <a:gd name="adj" fmla="val 8002"/>
            </a:avLst>
          </a:prstGeom>
          <a:solidFill>
            <a:schemeClr val="accent5">
              <a:lumMod val="75000"/>
            </a:schemeClr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2" name="Text 0"/>
          <p:cNvSpPr/>
          <p:nvPr/>
        </p:nvSpPr>
        <p:spPr>
          <a:xfrm>
            <a:off x="4323159" y="438864"/>
            <a:ext cx="5984081" cy="3989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2500" b="1" kern="0" spc="-75" dirty="0">
                <a:solidFill>
                  <a:schemeClr val="bg1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Situación de partida (2º ciclo:2015-2021)</a:t>
            </a:r>
            <a:endParaRPr lang="en-US" sz="2500" dirty="0">
              <a:solidFill>
                <a:schemeClr val="bg1"/>
              </a:solidFill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1153" y="1156930"/>
            <a:ext cx="9508093" cy="6719054"/>
          </a:xfrm>
          <a:prstGeom prst="rect">
            <a:avLst/>
          </a:prstGeom>
        </p:spPr>
      </p:pic>
      <p:pic>
        <p:nvPicPr>
          <p:cNvPr id="4" name="Imagen 3" descr="Icono&#10;&#10;El contenido generado por IA puede ser incorrecto.">
            <a:extLst>
              <a:ext uri="{FF2B5EF4-FFF2-40B4-BE49-F238E27FC236}">
                <a16:creationId xmlns:a16="http://schemas.microsoft.com/office/drawing/2014/main" id="{1C56C93F-D056-1AA1-F7BE-8B25E272A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1767" y="7064886"/>
            <a:ext cx="1090613" cy="9171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1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0">
            <a:extLst>
              <a:ext uri="{FF2B5EF4-FFF2-40B4-BE49-F238E27FC236}">
                <a16:creationId xmlns:a16="http://schemas.microsoft.com/office/drawing/2014/main" id="{5F37521C-CFF2-AB6A-0AF6-44496DA2ACE7}"/>
              </a:ext>
            </a:extLst>
          </p:cNvPr>
          <p:cNvSpPr/>
          <p:nvPr/>
        </p:nvSpPr>
        <p:spPr>
          <a:xfrm>
            <a:off x="581143" y="421897"/>
            <a:ext cx="13468112" cy="664131"/>
          </a:xfrm>
          <a:prstGeom prst="roundRect">
            <a:avLst>
              <a:gd name="adj" fmla="val 8002"/>
            </a:avLst>
          </a:prstGeom>
          <a:solidFill>
            <a:schemeClr val="accent5">
              <a:lumMod val="75000"/>
            </a:schemeClr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2" name="Text 0"/>
          <p:cNvSpPr/>
          <p:nvPr/>
        </p:nvSpPr>
        <p:spPr>
          <a:xfrm>
            <a:off x="3787259" y="518755"/>
            <a:ext cx="7055882" cy="4704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700"/>
              </a:lnSpc>
              <a:buNone/>
            </a:pPr>
            <a:r>
              <a:rPr lang="en-US" sz="2950" b="1" kern="0" spc="-89" dirty="0">
                <a:solidFill>
                  <a:schemeClr val="bg1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Situación de partida (2º ciclo:2015-2021)</a:t>
            </a:r>
            <a:endParaRPr lang="en-US" sz="2950" dirty="0">
              <a:solidFill>
                <a:schemeClr val="bg1"/>
              </a:solidFill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847" y="1365409"/>
            <a:ext cx="9846588" cy="6345317"/>
          </a:xfrm>
          <a:prstGeom prst="rect">
            <a:avLst/>
          </a:prstGeom>
        </p:spPr>
      </p:pic>
      <p:pic>
        <p:nvPicPr>
          <p:cNvPr id="4" name="Imagen 3" descr="Icono&#10;&#10;El contenido generado por IA puede ser incorrecto.">
            <a:extLst>
              <a:ext uri="{FF2B5EF4-FFF2-40B4-BE49-F238E27FC236}">
                <a16:creationId xmlns:a16="http://schemas.microsoft.com/office/drawing/2014/main" id="{8266E0EE-758F-95F1-D0BB-490896818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1767" y="7064886"/>
            <a:ext cx="1090613" cy="9171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1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0">
            <a:extLst>
              <a:ext uri="{FF2B5EF4-FFF2-40B4-BE49-F238E27FC236}">
                <a16:creationId xmlns:a16="http://schemas.microsoft.com/office/drawing/2014/main" id="{36AC7C18-0952-E4D0-320A-0642FE76122E}"/>
              </a:ext>
            </a:extLst>
          </p:cNvPr>
          <p:cNvSpPr/>
          <p:nvPr/>
        </p:nvSpPr>
        <p:spPr>
          <a:xfrm>
            <a:off x="581143" y="306287"/>
            <a:ext cx="13468112" cy="664131"/>
          </a:xfrm>
          <a:prstGeom prst="roundRect">
            <a:avLst>
              <a:gd name="adj" fmla="val 8002"/>
            </a:avLst>
          </a:prstGeom>
          <a:solidFill>
            <a:schemeClr val="accent5">
              <a:lumMod val="75000"/>
            </a:schemeClr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2" name="Text 0"/>
          <p:cNvSpPr/>
          <p:nvPr/>
        </p:nvSpPr>
        <p:spPr>
          <a:xfrm>
            <a:off x="4324231" y="438626"/>
            <a:ext cx="5981819" cy="3988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2500" b="1" kern="0" spc="-75" dirty="0">
                <a:solidFill>
                  <a:schemeClr val="bg1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Situación de partida (2º ciclo:2015-2021)</a:t>
            </a:r>
            <a:endParaRPr lang="en-US" sz="2500" dirty="0">
              <a:solidFill>
                <a:schemeClr val="bg1"/>
              </a:solidFill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2820" y="1156454"/>
            <a:ext cx="9504640" cy="6722388"/>
          </a:xfrm>
          <a:prstGeom prst="rect">
            <a:avLst/>
          </a:prstGeom>
        </p:spPr>
      </p:pic>
      <p:pic>
        <p:nvPicPr>
          <p:cNvPr id="4" name="Imagen 3" descr="Icono&#10;&#10;El contenido generado por IA puede ser incorrecto.">
            <a:extLst>
              <a:ext uri="{FF2B5EF4-FFF2-40B4-BE49-F238E27FC236}">
                <a16:creationId xmlns:a16="http://schemas.microsoft.com/office/drawing/2014/main" id="{574A28D3-24C8-50FC-55B1-D54B9CEFA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1767" y="7064886"/>
            <a:ext cx="1090613" cy="9171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1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0">
            <a:extLst>
              <a:ext uri="{FF2B5EF4-FFF2-40B4-BE49-F238E27FC236}">
                <a16:creationId xmlns:a16="http://schemas.microsoft.com/office/drawing/2014/main" id="{5D902A46-2987-88C3-49AB-B4CB1EDE3EB0}"/>
              </a:ext>
            </a:extLst>
          </p:cNvPr>
          <p:cNvSpPr/>
          <p:nvPr/>
        </p:nvSpPr>
        <p:spPr>
          <a:xfrm>
            <a:off x="637292" y="564713"/>
            <a:ext cx="13468112" cy="995243"/>
          </a:xfrm>
          <a:prstGeom prst="roundRect">
            <a:avLst>
              <a:gd name="adj" fmla="val 8002"/>
            </a:avLst>
          </a:prstGeom>
          <a:solidFill>
            <a:schemeClr val="accent5">
              <a:lumMod val="75000"/>
            </a:schemeClr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2" name="Text 0"/>
          <p:cNvSpPr/>
          <p:nvPr/>
        </p:nvSpPr>
        <p:spPr>
          <a:xfrm>
            <a:off x="863284" y="736878"/>
            <a:ext cx="9255800" cy="650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100"/>
              </a:lnSpc>
              <a:buNone/>
            </a:pPr>
            <a:r>
              <a:rPr lang="en-US" sz="3600" b="1" kern="0" spc="-123" dirty="0">
                <a:solidFill>
                  <a:schemeClr val="bg1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Gestión del agua: régimen de caudales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1305423" y="1804393"/>
            <a:ext cx="4185761" cy="390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50"/>
              </a:lnSpc>
              <a:buNone/>
            </a:pPr>
            <a:r>
              <a:rPr lang="en-US" sz="2450" b="1" kern="0" spc="-7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Convenio de Albufeira , art 16</a:t>
            </a:r>
            <a:endParaRPr lang="en-US" sz="2450" dirty="0"/>
          </a:p>
        </p:txBody>
      </p:sp>
      <p:sp>
        <p:nvSpPr>
          <p:cNvPr id="4" name="Text 2"/>
          <p:cNvSpPr/>
          <p:nvPr/>
        </p:nvSpPr>
        <p:spPr>
          <a:xfrm>
            <a:off x="729020" y="2403158"/>
            <a:ext cx="13172361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kern="0" spc="-33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Régimen de </a:t>
            </a:r>
            <a:r>
              <a:rPr lang="en-US" sz="1600" b="1" kern="0" spc="-33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caudales necesarios para garantizar el buen estado de las aguas y los usos actuales y futuros</a:t>
            </a:r>
            <a:r>
              <a:rPr lang="en-US" sz="1600" kern="0" spc="-33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debiendo cada Parte realizar en su territorio la gestión de sus infraestructuras hidráulicas de manera que se garantice el cumplimiento de los caudales fijados: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1305423" y="3489007"/>
            <a:ext cx="5636776" cy="390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kern="0" spc="-7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Caudales mínimos, medidos en Cedillo:</a:t>
            </a:r>
            <a:endParaRPr lang="en-US" sz="2450" dirty="0"/>
          </a:p>
        </p:txBody>
      </p:sp>
      <p:sp>
        <p:nvSpPr>
          <p:cNvPr id="6" name="Text 4"/>
          <p:cNvSpPr/>
          <p:nvPr/>
        </p:nvSpPr>
        <p:spPr>
          <a:xfrm>
            <a:off x="1236332" y="4100644"/>
            <a:ext cx="4580917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Font typeface="+mj-lt"/>
              <a:buAutoNum type="arabicPeriod"/>
            </a:pPr>
            <a:r>
              <a:rPr lang="en-US" sz="1600" kern="0" spc="-33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Caudal integral </a:t>
            </a:r>
            <a:r>
              <a:rPr lang="en-US" sz="1600" b="1" kern="0" spc="-33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anual: 2 700 hm³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1236332" y="4506885"/>
            <a:ext cx="4580917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Font typeface="+mj-lt"/>
              <a:buAutoNum type="arabicPeriod" startAt="2"/>
            </a:pPr>
            <a:r>
              <a:rPr lang="en-US" sz="1600" kern="0" spc="-33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Caudal integral </a:t>
            </a:r>
            <a:r>
              <a:rPr lang="en-US" sz="1600" b="1" kern="0" spc="-33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trimestral</a:t>
            </a:r>
            <a:r>
              <a:rPr lang="en-US" sz="1600" kern="0" spc="-33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: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1236332" y="4913127"/>
            <a:ext cx="4580917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685800" lvl="1" indent="-342900">
              <a:lnSpc>
                <a:spcPts val="2600"/>
              </a:lnSpc>
              <a:buSzPct val="100000"/>
              <a:buChar char="•"/>
            </a:pPr>
            <a:r>
              <a:rPr lang="en-US" sz="1600" kern="0" spc="-33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 de octubre al 31 de diciembre: 295 hm³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1236332" y="5319368"/>
            <a:ext cx="4580917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685800" lvl="1" indent="-342900">
              <a:lnSpc>
                <a:spcPts val="2600"/>
              </a:lnSpc>
              <a:buSzPct val="100000"/>
              <a:buChar char="•"/>
            </a:pPr>
            <a:r>
              <a:rPr lang="en-US" sz="1600" kern="0" spc="-33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 de enero al 31 de marzo: 350 hm³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1236332" y="5725609"/>
            <a:ext cx="4580917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685800" lvl="1" indent="-342900">
              <a:lnSpc>
                <a:spcPts val="2600"/>
              </a:lnSpc>
              <a:buSzPct val="100000"/>
              <a:buChar char="•"/>
            </a:pPr>
            <a:r>
              <a:rPr lang="en-US" sz="1600" kern="0" spc="-33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 de abril al 30 de junio: 220 hm³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1236332" y="6131850"/>
            <a:ext cx="4580917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685800" lvl="1" indent="-342900">
              <a:lnSpc>
                <a:spcPts val="2600"/>
              </a:lnSpc>
              <a:buSzPct val="100000"/>
              <a:buChar char="•"/>
            </a:pPr>
            <a:r>
              <a:rPr lang="en-US" sz="1600" kern="0" spc="-33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 de julio a 30 de septiembre: 130 hm³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1236332" y="6538092"/>
            <a:ext cx="4580917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Font typeface="+mj-lt"/>
              <a:buAutoNum type="arabicPeriod" startAt="3"/>
            </a:pPr>
            <a:r>
              <a:rPr lang="en-US" sz="1600" kern="0" spc="-33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Caudal integral </a:t>
            </a:r>
            <a:r>
              <a:rPr lang="en-US" sz="1600" b="1" kern="0" spc="-33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semanal</a:t>
            </a:r>
            <a:r>
              <a:rPr lang="en-US" sz="1600" kern="0" spc="-33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: 7 hm³</a:t>
            </a:r>
            <a:endParaRPr lang="en-US" sz="1600" dirty="0"/>
          </a:p>
        </p:txBody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3394322"/>
            <a:ext cx="6858395" cy="4444421"/>
          </a:xfrm>
          <a:prstGeom prst="rect">
            <a:avLst/>
          </a:prstGeom>
        </p:spPr>
      </p:pic>
      <p:pic>
        <p:nvPicPr>
          <p:cNvPr id="14" name="Imagen 13" descr="Icono&#10;&#10;El contenido generado por IA puede ser incorrecto.">
            <a:extLst>
              <a:ext uri="{FF2B5EF4-FFF2-40B4-BE49-F238E27FC236}">
                <a16:creationId xmlns:a16="http://schemas.microsoft.com/office/drawing/2014/main" id="{6A7F9C24-3BE1-7629-8DA3-1A8CABFE6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978" y="7184155"/>
            <a:ext cx="1090613" cy="917107"/>
          </a:xfrm>
          <a:prstGeom prst="rect">
            <a:avLst/>
          </a:prstGeom>
        </p:spPr>
      </p:pic>
      <p:sp>
        <p:nvSpPr>
          <p:cNvPr id="16" name="Shape 1">
            <a:extLst>
              <a:ext uri="{FF2B5EF4-FFF2-40B4-BE49-F238E27FC236}">
                <a16:creationId xmlns:a16="http://schemas.microsoft.com/office/drawing/2014/main" id="{87C13327-A9CE-C76C-D350-4F4FEDAC3F37}"/>
              </a:ext>
            </a:extLst>
          </p:cNvPr>
          <p:cNvSpPr/>
          <p:nvPr/>
        </p:nvSpPr>
        <p:spPr>
          <a:xfrm>
            <a:off x="726030" y="173429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17" name="Shape 1">
            <a:extLst>
              <a:ext uri="{FF2B5EF4-FFF2-40B4-BE49-F238E27FC236}">
                <a16:creationId xmlns:a16="http://schemas.microsoft.com/office/drawing/2014/main" id="{2A459D77-AA09-FD07-D1A9-215C2EB4C688}"/>
              </a:ext>
            </a:extLst>
          </p:cNvPr>
          <p:cNvSpPr/>
          <p:nvPr/>
        </p:nvSpPr>
        <p:spPr>
          <a:xfrm>
            <a:off x="726030" y="341346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1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0">
            <a:extLst>
              <a:ext uri="{FF2B5EF4-FFF2-40B4-BE49-F238E27FC236}">
                <a16:creationId xmlns:a16="http://schemas.microsoft.com/office/drawing/2014/main" id="{8FF59246-9460-0440-1ED3-D71DDB422C3A}"/>
              </a:ext>
            </a:extLst>
          </p:cNvPr>
          <p:cNvSpPr/>
          <p:nvPr/>
        </p:nvSpPr>
        <p:spPr>
          <a:xfrm>
            <a:off x="581144" y="330875"/>
            <a:ext cx="13468112" cy="995243"/>
          </a:xfrm>
          <a:prstGeom prst="roundRect">
            <a:avLst>
              <a:gd name="adj" fmla="val 8002"/>
            </a:avLst>
          </a:prstGeom>
          <a:solidFill>
            <a:schemeClr val="accent5">
              <a:lumMod val="75000"/>
            </a:schemeClr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2" name="Text 0"/>
          <p:cNvSpPr/>
          <p:nvPr/>
        </p:nvSpPr>
        <p:spPr>
          <a:xfrm>
            <a:off x="853089" y="522211"/>
            <a:ext cx="7409498" cy="5468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300"/>
              </a:lnSpc>
              <a:buNone/>
            </a:pPr>
            <a:r>
              <a:rPr lang="en-US" sz="3400" b="1" kern="0" spc="-103" dirty="0">
                <a:solidFill>
                  <a:schemeClr val="bg1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Incumplimiento régimen de caudales</a:t>
            </a:r>
            <a:endParaRPr lang="en-US" sz="3400" dirty="0">
              <a:solidFill>
                <a:schemeClr val="bg1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8589777" y="2436713"/>
            <a:ext cx="5459479" cy="11887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00"/>
              </a:lnSpc>
              <a:buSzPct val="100000"/>
            </a:pPr>
            <a:r>
              <a:rPr lang="en-US" sz="1600" b="1" kern="0" spc="-28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Año 2021-2022:</a:t>
            </a:r>
            <a:r>
              <a:rPr lang="en-US" sz="1600" kern="0" spc="-28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la situación de sequía en la parte española de la demarcación provoca dificultades para cumplir con el régimen de caudales mínimos </a:t>
            </a:r>
            <a:r>
              <a:rPr lang="en-US" sz="1600" kern="0" spc="-28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establecido</a:t>
            </a:r>
            <a:r>
              <a:rPr lang="en-US" sz="1600" kern="0" spc="-28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600" kern="0" spc="-28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</a:t>
            </a:r>
            <a:r>
              <a:rPr lang="en-US" sz="1600" kern="0" spc="-28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el convenio.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8589777" y="4196002"/>
            <a:ext cx="5459479" cy="12509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00"/>
              </a:lnSpc>
              <a:buSzPct val="100000"/>
            </a:pPr>
            <a:r>
              <a:rPr lang="en-US" sz="1600" kern="0" spc="-28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 el convenio se prevén excepciones al cumplimiento, pero los indicadores que las activan no funcionan: </a:t>
            </a:r>
            <a:r>
              <a:rPr lang="en-US" sz="1600" b="1" kern="0" spc="-28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 situación en la parte española se considera de normalidad</a:t>
            </a:r>
            <a:r>
              <a:rPr lang="en-US" sz="1600" kern="0" spc="-28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8742177" y="2934335"/>
            <a:ext cx="1647825" cy="2800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00"/>
              </a:lnSpc>
              <a:buNone/>
            </a:pPr>
            <a:endParaRPr lang="en-US" sz="13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71" y="2156214"/>
            <a:ext cx="6745881" cy="4765953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2385119" y="2915126"/>
            <a:ext cx="1647825" cy="2800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00"/>
              </a:lnSpc>
              <a:buNone/>
            </a:pPr>
            <a:endParaRPr lang="en-US" sz="1350" dirty="0"/>
          </a:p>
        </p:txBody>
      </p:sp>
      <p:sp>
        <p:nvSpPr>
          <p:cNvPr id="9" name="Shape 1">
            <a:extLst>
              <a:ext uri="{FF2B5EF4-FFF2-40B4-BE49-F238E27FC236}">
                <a16:creationId xmlns:a16="http://schemas.microsoft.com/office/drawing/2014/main" id="{C6C78619-99E0-EDE0-DC05-B71CEE6703E9}"/>
              </a:ext>
            </a:extLst>
          </p:cNvPr>
          <p:cNvSpPr/>
          <p:nvPr/>
        </p:nvSpPr>
        <p:spPr>
          <a:xfrm>
            <a:off x="7922940" y="243671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10" name="Text 2">
            <a:extLst>
              <a:ext uri="{FF2B5EF4-FFF2-40B4-BE49-F238E27FC236}">
                <a16:creationId xmlns:a16="http://schemas.microsoft.com/office/drawing/2014/main" id="{66D66809-3C1D-5501-7D8B-28AD038411EF}"/>
              </a:ext>
            </a:extLst>
          </p:cNvPr>
          <p:cNvSpPr/>
          <p:nvPr/>
        </p:nvSpPr>
        <p:spPr>
          <a:xfrm>
            <a:off x="8140141" y="2590920"/>
            <a:ext cx="13656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endParaRPr lang="en-US" sz="2650" dirty="0"/>
          </a:p>
        </p:txBody>
      </p:sp>
      <p:sp>
        <p:nvSpPr>
          <p:cNvPr id="11" name="Shape 1">
            <a:extLst>
              <a:ext uri="{FF2B5EF4-FFF2-40B4-BE49-F238E27FC236}">
                <a16:creationId xmlns:a16="http://schemas.microsoft.com/office/drawing/2014/main" id="{095A12BD-0D1F-3BB8-0D3C-4D1FF0B3D9A6}"/>
              </a:ext>
            </a:extLst>
          </p:cNvPr>
          <p:cNvSpPr/>
          <p:nvPr/>
        </p:nvSpPr>
        <p:spPr>
          <a:xfrm>
            <a:off x="7921713" y="419600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12" name="Text 2">
            <a:extLst>
              <a:ext uri="{FF2B5EF4-FFF2-40B4-BE49-F238E27FC236}">
                <a16:creationId xmlns:a16="http://schemas.microsoft.com/office/drawing/2014/main" id="{68DABBD8-9DEE-D428-527F-C59CD7E73A06}"/>
              </a:ext>
            </a:extLst>
          </p:cNvPr>
          <p:cNvSpPr/>
          <p:nvPr/>
        </p:nvSpPr>
        <p:spPr>
          <a:xfrm>
            <a:off x="8140141" y="4339314"/>
            <a:ext cx="13656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endParaRPr lang="en-US" sz="2650" dirty="0"/>
          </a:p>
        </p:txBody>
      </p:sp>
      <p:pic>
        <p:nvPicPr>
          <p:cNvPr id="13" name="Imagen 12" descr="Icono&#10;&#10;El contenido generado por IA puede ser incorrecto.">
            <a:extLst>
              <a:ext uri="{FF2B5EF4-FFF2-40B4-BE49-F238E27FC236}">
                <a16:creationId xmlns:a16="http://schemas.microsoft.com/office/drawing/2014/main" id="{71D511D8-67F7-DC23-C0EE-9799937D2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1767" y="7064886"/>
            <a:ext cx="1090613" cy="9171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1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2CA0A7D1-A25F-FDDA-EC15-14A6F169456A}"/>
              </a:ext>
            </a:extLst>
          </p:cNvPr>
          <p:cNvSpPr/>
          <p:nvPr/>
        </p:nvSpPr>
        <p:spPr>
          <a:xfrm>
            <a:off x="1214413" y="2970057"/>
            <a:ext cx="4348068" cy="1804737"/>
          </a:xfrm>
          <a:prstGeom prst="roundRect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Shape 0">
            <a:extLst>
              <a:ext uri="{FF2B5EF4-FFF2-40B4-BE49-F238E27FC236}">
                <a16:creationId xmlns:a16="http://schemas.microsoft.com/office/drawing/2014/main" id="{B1994287-F2BA-A7CE-2FC2-875294FE5BF1}"/>
              </a:ext>
            </a:extLst>
          </p:cNvPr>
          <p:cNvSpPr/>
          <p:nvPr/>
        </p:nvSpPr>
        <p:spPr>
          <a:xfrm>
            <a:off x="581144" y="330875"/>
            <a:ext cx="13468112" cy="801885"/>
          </a:xfrm>
          <a:prstGeom prst="roundRect">
            <a:avLst>
              <a:gd name="adj" fmla="val 8002"/>
            </a:avLst>
          </a:prstGeom>
          <a:solidFill>
            <a:schemeClr val="accent5">
              <a:lumMod val="75000"/>
            </a:schemeClr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2" name="Text 0"/>
          <p:cNvSpPr/>
          <p:nvPr/>
        </p:nvSpPr>
        <p:spPr>
          <a:xfrm>
            <a:off x="846358" y="452735"/>
            <a:ext cx="9222819" cy="546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300"/>
              </a:lnSpc>
              <a:buNone/>
            </a:pPr>
            <a:r>
              <a:rPr lang="en-US" sz="3400" b="1" kern="0" spc="-103" dirty="0">
                <a:solidFill>
                  <a:schemeClr val="bg1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Antecedente: descenso extraordinario Cedillo</a:t>
            </a:r>
            <a:endParaRPr lang="en-US" sz="3400" dirty="0">
              <a:solidFill>
                <a:schemeClr val="bg1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1214413" y="1516886"/>
            <a:ext cx="13405961" cy="349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b="1" kern="0" spc="-28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Verano 2019: </a:t>
            </a:r>
            <a:r>
              <a:rPr lang="en-US" sz="1700" kern="0" spc="-28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Situación similar a la de 2022. </a:t>
            </a:r>
            <a:r>
              <a:rPr lang="en-US" sz="1700" b="1" kern="0" spc="-28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Sequía sin reconocimiento de excepcionalidad.</a:t>
            </a:r>
            <a:endParaRPr lang="en-US" sz="1700" dirty="0"/>
          </a:p>
        </p:txBody>
      </p:sp>
      <p:sp>
        <p:nvSpPr>
          <p:cNvPr id="4" name="Text 2"/>
          <p:cNvSpPr/>
          <p:nvPr/>
        </p:nvSpPr>
        <p:spPr>
          <a:xfrm>
            <a:off x="1513811" y="3155431"/>
            <a:ext cx="4144923" cy="279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00"/>
              </a:lnSpc>
              <a:buNone/>
            </a:pPr>
            <a:r>
              <a:rPr lang="en-US" sz="1350" kern="0" spc="-28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Precipitación areal: 384,7 mm</a:t>
            </a:r>
            <a:endParaRPr lang="en-US" sz="1350" dirty="0"/>
          </a:p>
        </p:txBody>
      </p:sp>
      <p:sp>
        <p:nvSpPr>
          <p:cNvPr id="5" name="Text 3"/>
          <p:cNvSpPr/>
          <p:nvPr/>
        </p:nvSpPr>
        <p:spPr>
          <a:xfrm>
            <a:off x="1513811" y="3592629"/>
            <a:ext cx="4144923" cy="279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00"/>
              </a:lnSpc>
              <a:buNone/>
            </a:pPr>
            <a:r>
              <a:rPr lang="en-US" sz="1350" b="1" u="sng" kern="0" spc="-28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Por debajo del percentil 5</a:t>
            </a:r>
            <a:endParaRPr lang="en-US" sz="1350" dirty="0"/>
          </a:p>
        </p:txBody>
      </p:sp>
      <p:sp>
        <p:nvSpPr>
          <p:cNvPr id="6" name="Text 4"/>
          <p:cNvSpPr/>
          <p:nvPr/>
        </p:nvSpPr>
        <p:spPr>
          <a:xfrm>
            <a:off x="1513811" y="4029826"/>
            <a:ext cx="4144923" cy="5595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200"/>
              </a:lnSpc>
              <a:buNone/>
            </a:pPr>
            <a:r>
              <a:rPr lang="en-US" sz="1350" kern="0" spc="-28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 el 95% de los años registrados la precipitación acumulada fue superior</a:t>
            </a:r>
            <a:endParaRPr lang="en-US" sz="13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673" y="1896790"/>
            <a:ext cx="7145323" cy="3945608"/>
          </a:xfrm>
          <a:prstGeom prst="rect">
            <a:avLst/>
          </a:prstGeom>
        </p:spPr>
      </p:pic>
      <p:sp>
        <p:nvSpPr>
          <p:cNvPr id="8" name="Shape 5"/>
          <p:cNvSpPr/>
          <p:nvPr/>
        </p:nvSpPr>
        <p:spPr>
          <a:xfrm>
            <a:off x="612219" y="6065282"/>
            <a:ext cx="12365843" cy="743188"/>
          </a:xfrm>
          <a:prstGeom prst="roundRect">
            <a:avLst>
              <a:gd name="adj" fmla="val 9886"/>
            </a:avLst>
          </a:prstGeom>
          <a:solidFill>
            <a:srgbClr val="FAA1A1"/>
          </a:solidFill>
          <a:ln/>
        </p:spPr>
        <p:txBody>
          <a:bodyPr/>
          <a:lstStyle/>
          <a:p>
            <a:endParaRPr lang="es-ES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122" y="6328886"/>
            <a:ext cx="218599" cy="174903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1180624" y="6283881"/>
            <a:ext cx="12662654" cy="279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00"/>
              </a:lnSpc>
              <a:buNone/>
            </a:pPr>
            <a:r>
              <a:rPr lang="en-US" sz="1350" b="1" kern="0" spc="-28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Gestión específica de los recursos para evitar incumplimiento</a:t>
            </a:r>
            <a:endParaRPr lang="en-US" sz="1350" dirty="0"/>
          </a:p>
        </p:txBody>
      </p:sp>
      <p:sp>
        <p:nvSpPr>
          <p:cNvPr id="11" name="Shape 7"/>
          <p:cNvSpPr/>
          <p:nvPr/>
        </p:nvSpPr>
        <p:spPr>
          <a:xfrm>
            <a:off x="612219" y="7005161"/>
            <a:ext cx="12365844" cy="743188"/>
          </a:xfrm>
          <a:prstGeom prst="roundRect">
            <a:avLst>
              <a:gd name="adj" fmla="val 9886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es-ES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122" y="7268766"/>
            <a:ext cx="218599" cy="174903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180624" y="7223760"/>
            <a:ext cx="12662654" cy="279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00"/>
              </a:lnSpc>
              <a:buNone/>
            </a:pPr>
            <a:r>
              <a:rPr lang="en-US" sz="1350" b="1" kern="0" spc="-28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Malestar de las autoridades portuguesas por el descenso extraordinario del nivel de Cedillo para cumplir </a:t>
            </a:r>
            <a:endParaRPr lang="en-US" sz="1350" dirty="0"/>
          </a:p>
        </p:txBody>
      </p:sp>
      <p:sp>
        <p:nvSpPr>
          <p:cNvPr id="16" name="Shape 1">
            <a:extLst>
              <a:ext uri="{FF2B5EF4-FFF2-40B4-BE49-F238E27FC236}">
                <a16:creationId xmlns:a16="http://schemas.microsoft.com/office/drawing/2014/main" id="{FA423C71-07FD-2A17-5712-84385D043833}"/>
              </a:ext>
            </a:extLst>
          </p:cNvPr>
          <p:cNvSpPr/>
          <p:nvPr/>
        </p:nvSpPr>
        <p:spPr>
          <a:xfrm>
            <a:off x="612219" y="147066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pic>
        <p:nvPicPr>
          <p:cNvPr id="17" name="Imagen 16" descr="Icono&#10;&#10;El contenido generado por IA puede ser incorrecto.">
            <a:extLst>
              <a:ext uri="{FF2B5EF4-FFF2-40B4-BE49-F238E27FC236}">
                <a16:creationId xmlns:a16="http://schemas.microsoft.com/office/drawing/2014/main" id="{C53762E8-42E2-5B56-790C-2985C6F14D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91767" y="7064886"/>
            <a:ext cx="1090613" cy="9171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1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608767" y="1283256"/>
            <a:ext cx="13412867" cy="3477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150"/>
              </a:lnSpc>
              <a:buSzPct val="100000"/>
              <a:buChar char="•"/>
            </a:pPr>
            <a:r>
              <a:rPr lang="en-US" sz="1350" b="1" kern="0" spc="-27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Volúmenes de referencia</a:t>
            </a:r>
            <a:endParaRPr lang="en-US" sz="13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767" y="1826657"/>
            <a:ext cx="9084707" cy="2019895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608767" y="4042172"/>
            <a:ext cx="13412867" cy="634841"/>
          </a:xfrm>
          <a:prstGeom prst="roundRect">
            <a:avLst>
              <a:gd name="adj" fmla="val 1150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6" name="Text 3"/>
          <p:cNvSpPr/>
          <p:nvPr/>
        </p:nvSpPr>
        <p:spPr>
          <a:xfrm>
            <a:off x="790337" y="4223742"/>
            <a:ext cx="2174558" cy="2717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700" b="1" kern="0" spc="-5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Conclusión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608767" y="4872633"/>
            <a:ext cx="13412867" cy="5564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50"/>
              </a:lnSpc>
              <a:buNone/>
            </a:pPr>
            <a:r>
              <a:rPr lang="en-US" sz="1350" b="1" kern="0" spc="-27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 reserva embalsada disponible ha permitido cumplir con el Convenio de Albufeira</a:t>
            </a:r>
            <a:r>
              <a:rPr lang="en-US" sz="1350" kern="0" spc="-27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sin afectar a la satisfacción de las demandas de la parte española de la demarcación hidrográfica del Tajo </a:t>
            </a:r>
            <a:r>
              <a:rPr lang="en-US" sz="1350" b="1" kern="0" spc="-27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(Las reservas descienden 1713 hm3):</a:t>
            </a:r>
            <a:endParaRPr lang="en-US" sz="1350" dirty="0"/>
          </a:p>
        </p:txBody>
      </p:sp>
      <p:sp>
        <p:nvSpPr>
          <p:cNvPr id="8" name="Shape 5"/>
          <p:cNvSpPr/>
          <p:nvPr/>
        </p:nvSpPr>
        <p:spPr>
          <a:xfrm>
            <a:off x="608767" y="5624751"/>
            <a:ext cx="13412867" cy="634841"/>
          </a:xfrm>
          <a:prstGeom prst="roundRect">
            <a:avLst>
              <a:gd name="adj" fmla="val 1150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9" name="Text 6"/>
          <p:cNvSpPr/>
          <p:nvPr/>
        </p:nvSpPr>
        <p:spPr>
          <a:xfrm>
            <a:off x="790337" y="5806321"/>
            <a:ext cx="8382000" cy="2717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700" b="1" kern="0" spc="-5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Problema: los indicadores de excepcionalidad no son representativos ni coherentes.</a:t>
            </a:r>
            <a:endParaRPr lang="en-US" sz="1700" dirty="0"/>
          </a:p>
        </p:txBody>
      </p:sp>
      <p:sp>
        <p:nvSpPr>
          <p:cNvPr id="10" name="Text 7"/>
          <p:cNvSpPr/>
          <p:nvPr/>
        </p:nvSpPr>
        <p:spPr>
          <a:xfrm>
            <a:off x="608767" y="6455212"/>
            <a:ext cx="13412867" cy="2782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150"/>
              </a:lnSpc>
              <a:buSzPct val="100000"/>
              <a:buChar char="•"/>
            </a:pPr>
            <a:r>
              <a:rPr lang="en-US" sz="1350" kern="0" spc="-27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El 50% de los años en los que las aportaciones se sitúan por debajo de las demandas no se identifica excepcionalidad.</a:t>
            </a:r>
            <a:endParaRPr lang="en-US" sz="1350" dirty="0"/>
          </a:p>
        </p:txBody>
      </p:sp>
      <p:sp>
        <p:nvSpPr>
          <p:cNvPr id="11" name="Text 8"/>
          <p:cNvSpPr/>
          <p:nvPr/>
        </p:nvSpPr>
        <p:spPr>
          <a:xfrm>
            <a:off x="608767" y="6794302"/>
            <a:ext cx="13412867" cy="2782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150"/>
              </a:lnSpc>
              <a:buSzPct val="100000"/>
              <a:buChar char="•"/>
            </a:pPr>
            <a:r>
              <a:rPr lang="en-US" sz="1350" kern="0" spc="-27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Tampoco existe correlación con los indicadores de escasez y sequía del PES. 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608767" y="7133392"/>
            <a:ext cx="13412867" cy="2782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150"/>
              </a:lnSpc>
              <a:buSzPct val="100000"/>
              <a:buChar char="•"/>
            </a:pPr>
            <a:r>
              <a:rPr lang="en-US" sz="1350" kern="0" spc="-27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Parte portuguesa en excepción / Parte española no. ¿principio de unidad de cuenca?</a:t>
            </a:r>
            <a:endParaRPr lang="en-US" sz="1350" dirty="0"/>
          </a:p>
        </p:txBody>
      </p:sp>
      <p:sp>
        <p:nvSpPr>
          <p:cNvPr id="13" name="Text 10"/>
          <p:cNvSpPr/>
          <p:nvPr/>
        </p:nvSpPr>
        <p:spPr>
          <a:xfrm>
            <a:off x="608767" y="7472482"/>
            <a:ext cx="13412867" cy="2782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150"/>
              </a:lnSpc>
              <a:buSzPct val="100000"/>
              <a:buChar char="•"/>
            </a:pPr>
            <a:r>
              <a:rPr lang="en-US" sz="1350" kern="0" spc="-27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Excepcionalidad anual: se identifica con el año hidrológico muy avanzado (1 de abril). </a:t>
            </a:r>
            <a:endParaRPr lang="en-US" sz="1350" dirty="0"/>
          </a:p>
        </p:txBody>
      </p:sp>
      <p:pic>
        <p:nvPicPr>
          <p:cNvPr id="14" name="Imagen 13" descr="Icono&#10;&#10;El contenido generado por IA puede ser incorrecto.">
            <a:extLst>
              <a:ext uri="{FF2B5EF4-FFF2-40B4-BE49-F238E27FC236}">
                <a16:creationId xmlns:a16="http://schemas.microsoft.com/office/drawing/2014/main" id="{FBB2A723-EDEE-B401-161C-452E96F29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1767" y="7064886"/>
            <a:ext cx="1090613" cy="917107"/>
          </a:xfrm>
          <a:prstGeom prst="rect">
            <a:avLst/>
          </a:prstGeom>
        </p:spPr>
      </p:pic>
      <p:sp>
        <p:nvSpPr>
          <p:cNvPr id="16" name="Shape 0">
            <a:extLst>
              <a:ext uri="{FF2B5EF4-FFF2-40B4-BE49-F238E27FC236}">
                <a16:creationId xmlns:a16="http://schemas.microsoft.com/office/drawing/2014/main" id="{CEC73CF2-0AFD-3021-0DD9-B945093EBC06}"/>
              </a:ext>
            </a:extLst>
          </p:cNvPr>
          <p:cNvSpPr/>
          <p:nvPr/>
        </p:nvSpPr>
        <p:spPr>
          <a:xfrm>
            <a:off x="581144" y="330875"/>
            <a:ext cx="13468112" cy="801885"/>
          </a:xfrm>
          <a:prstGeom prst="roundRect">
            <a:avLst>
              <a:gd name="adj" fmla="val 8002"/>
            </a:avLst>
          </a:prstGeom>
          <a:solidFill>
            <a:schemeClr val="accent5">
              <a:lumMod val="75000"/>
            </a:schemeClr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17" name="Text 0">
            <a:extLst>
              <a:ext uri="{FF2B5EF4-FFF2-40B4-BE49-F238E27FC236}">
                <a16:creationId xmlns:a16="http://schemas.microsoft.com/office/drawing/2014/main" id="{5A5BD8B0-D645-2C51-728C-8A26A892A993}"/>
              </a:ext>
            </a:extLst>
          </p:cNvPr>
          <p:cNvSpPr/>
          <p:nvPr/>
        </p:nvSpPr>
        <p:spPr>
          <a:xfrm>
            <a:off x="846358" y="452735"/>
            <a:ext cx="9222819" cy="546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300"/>
              </a:lnSpc>
              <a:buNone/>
            </a:pPr>
            <a:r>
              <a:rPr lang="en-US" sz="3400" b="1" kern="0" spc="-103" dirty="0">
                <a:solidFill>
                  <a:schemeClr val="bg1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Antecedente: descenso extraordinario Cedillo</a:t>
            </a:r>
            <a:endParaRPr lang="en-US" sz="3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1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0">
            <a:extLst>
              <a:ext uri="{FF2B5EF4-FFF2-40B4-BE49-F238E27FC236}">
                <a16:creationId xmlns:a16="http://schemas.microsoft.com/office/drawing/2014/main" id="{D23E74B1-6E8B-6F7A-141C-24D1CEDFFF48}"/>
              </a:ext>
            </a:extLst>
          </p:cNvPr>
          <p:cNvSpPr/>
          <p:nvPr/>
        </p:nvSpPr>
        <p:spPr>
          <a:xfrm>
            <a:off x="581144" y="424134"/>
            <a:ext cx="13468112" cy="801885"/>
          </a:xfrm>
          <a:prstGeom prst="roundRect">
            <a:avLst>
              <a:gd name="adj" fmla="val 8002"/>
            </a:avLst>
          </a:prstGeom>
          <a:solidFill>
            <a:schemeClr val="accent5">
              <a:lumMod val="75000"/>
            </a:schemeClr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2" name="Text 0"/>
          <p:cNvSpPr/>
          <p:nvPr/>
        </p:nvSpPr>
        <p:spPr>
          <a:xfrm>
            <a:off x="823067" y="507893"/>
            <a:ext cx="9946600" cy="620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600" b="1" kern="0" spc="-117" dirty="0">
                <a:solidFill>
                  <a:schemeClr val="bg1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Gobernanza: régimen de reservas Albufeira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Shape 1"/>
          <p:cNvSpPr/>
          <p:nvPr/>
        </p:nvSpPr>
        <p:spPr>
          <a:xfrm>
            <a:off x="694730" y="1563053"/>
            <a:ext cx="13240941" cy="1319689"/>
          </a:xfrm>
          <a:prstGeom prst="roundRect">
            <a:avLst>
              <a:gd name="adj" fmla="val 6317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es-ES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207" y="1883569"/>
            <a:ext cx="310039" cy="24800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401723" y="1811060"/>
            <a:ext cx="12335470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50" b="1" kern="0" spc="-3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2021: </a:t>
            </a:r>
            <a:r>
              <a:rPr lang="en-US" sz="1950" kern="0" spc="-3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Establecimiento de un </a:t>
            </a:r>
            <a:r>
              <a:rPr lang="en-US" sz="1950" b="1" kern="0" spc="-3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régimen de reservas destinadas a garantizar necesidades futuras</a:t>
            </a:r>
            <a:r>
              <a:rPr lang="en-US" sz="1950" kern="0" spc="-3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derivadas del cumplimiento del Convenio de Albufeira.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1625584" y="3250940"/>
            <a:ext cx="3463386" cy="12406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b="1" kern="0" spc="-59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Criterios de gestión para alcanzar una reserva mínima cuando las aportaciones del año hidrológico lo permitan.</a:t>
            </a:r>
            <a:endParaRPr lang="en-US" sz="19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8970" y="3132115"/>
            <a:ext cx="4055388" cy="405538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328351" y="4222787"/>
            <a:ext cx="99536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50" b="1" kern="0" spc="-59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9144358" y="3250940"/>
            <a:ext cx="356304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kern="0" spc="-59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Reserva conjunta: sistema de cuatro embalses del bajo Tajo:</a:t>
            </a: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9144357" y="3990318"/>
            <a:ext cx="459283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kern="0" spc="-3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Alcántara: 3162 hm3</a:t>
            </a:r>
            <a:endParaRPr lang="en-US" sz="1550" dirty="0"/>
          </a:p>
        </p:txBody>
      </p:sp>
      <p:sp>
        <p:nvSpPr>
          <p:cNvPr id="11" name="Text 7"/>
          <p:cNvSpPr/>
          <p:nvPr/>
        </p:nvSpPr>
        <p:spPr>
          <a:xfrm>
            <a:off x="9144357" y="4377271"/>
            <a:ext cx="459283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kern="0" spc="-3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Valdecañas: 1446 hm3</a:t>
            </a:r>
            <a:endParaRPr lang="en-US" sz="1550" dirty="0"/>
          </a:p>
        </p:txBody>
      </p:sp>
      <p:sp>
        <p:nvSpPr>
          <p:cNvPr id="12" name="Text 8"/>
          <p:cNvSpPr/>
          <p:nvPr/>
        </p:nvSpPr>
        <p:spPr>
          <a:xfrm>
            <a:off x="9144357" y="4764224"/>
            <a:ext cx="459283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kern="0" spc="-3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Torrejón-Tajo: 166 hm3</a:t>
            </a:r>
            <a:endParaRPr lang="en-US" sz="1550" dirty="0"/>
          </a:p>
        </p:txBody>
      </p:sp>
      <p:sp>
        <p:nvSpPr>
          <p:cNvPr id="13" name="Text 9"/>
          <p:cNvSpPr/>
          <p:nvPr/>
        </p:nvSpPr>
        <p:spPr>
          <a:xfrm>
            <a:off x="9144357" y="5151177"/>
            <a:ext cx="459283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kern="0" spc="-3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Azután: 85 hm3</a:t>
            </a:r>
            <a:endParaRPr lang="en-US" sz="1550" dirty="0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8970" y="3132115"/>
            <a:ext cx="4055388" cy="4055388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780675" y="4222787"/>
            <a:ext cx="148709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50" b="1" kern="0" spc="-59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1950" dirty="0"/>
          </a:p>
        </p:txBody>
      </p:sp>
      <p:sp>
        <p:nvSpPr>
          <p:cNvPr id="16" name="Text 11"/>
          <p:cNvSpPr/>
          <p:nvPr/>
        </p:nvSpPr>
        <p:spPr>
          <a:xfrm>
            <a:off x="9144357" y="6004260"/>
            <a:ext cx="24811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kern="0" spc="-59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Objetivo: 989 hm3</a:t>
            </a:r>
            <a:endParaRPr lang="en-US" sz="1950" dirty="0"/>
          </a:p>
        </p:txBody>
      </p:sp>
      <p:sp>
        <p:nvSpPr>
          <p:cNvPr id="17" name="Text 12"/>
          <p:cNvSpPr/>
          <p:nvPr/>
        </p:nvSpPr>
        <p:spPr>
          <a:xfrm>
            <a:off x="9144357" y="6433480"/>
            <a:ext cx="288927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kern="0" spc="-3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Reserva (déficit máximo identificado en series históricas) al final del año hidrológico.</a:t>
            </a:r>
            <a:endParaRPr lang="en-US" sz="1550" dirty="0"/>
          </a:p>
        </p:txBody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8970" y="3132115"/>
            <a:ext cx="4055388" cy="4055388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7778651" y="5699639"/>
            <a:ext cx="152757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50" b="1" kern="0" spc="-59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1950" dirty="0"/>
          </a:p>
        </p:txBody>
      </p:sp>
      <p:sp>
        <p:nvSpPr>
          <p:cNvPr id="20" name="Text 14"/>
          <p:cNvSpPr/>
          <p:nvPr/>
        </p:nvSpPr>
        <p:spPr>
          <a:xfrm>
            <a:off x="1734597" y="6002648"/>
            <a:ext cx="3354373" cy="10801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b="1" kern="0" spc="-59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No afecta al cumplimiento del Convenio Albufeira en el año en curso (prioritario)</a:t>
            </a:r>
            <a:endParaRPr lang="en-US" sz="1950" dirty="0"/>
          </a:p>
        </p:txBody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8970" y="3132115"/>
            <a:ext cx="4055388" cy="4055388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6297990" y="5699639"/>
            <a:ext cx="160377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50" b="1" kern="0" spc="-59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4</a:t>
            </a:r>
            <a:endParaRPr lang="en-US" sz="1950" dirty="0"/>
          </a:p>
        </p:txBody>
      </p:sp>
      <p:sp>
        <p:nvSpPr>
          <p:cNvPr id="23" name="Text 16"/>
          <p:cNvSpPr/>
          <p:nvPr/>
        </p:nvSpPr>
        <p:spPr>
          <a:xfrm>
            <a:off x="694730" y="7384613"/>
            <a:ext cx="1324094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endParaRPr lang="en-US" sz="1550" dirty="0"/>
          </a:p>
        </p:txBody>
      </p:sp>
      <p:pic>
        <p:nvPicPr>
          <p:cNvPr id="24" name="Imagen 23" descr="Icono&#10;&#10;El contenido generado por IA puede ser incorrecto.">
            <a:extLst>
              <a:ext uri="{FF2B5EF4-FFF2-40B4-BE49-F238E27FC236}">
                <a16:creationId xmlns:a16="http://schemas.microsoft.com/office/drawing/2014/main" id="{18930DA9-11BE-B59A-2197-5482AF8829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91767" y="7064886"/>
            <a:ext cx="1090613" cy="9171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1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0">
            <a:extLst>
              <a:ext uri="{FF2B5EF4-FFF2-40B4-BE49-F238E27FC236}">
                <a16:creationId xmlns:a16="http://schemas.microsoft.com/office/drawing/2014/main" id="{A0A6CB27-7FBC-F9D1-FFE0-302E8FC5F8D1}"/>
              </a:ext>
            </a:extLst>
          </p:cNvPr>
          <p:cNvSpPr/>
          <p:nvPr/>
        </p:nvSpPr>
        <p:spPr>
          <a:xfrm>
            <a:off x="581144" y="424134"/>
            <a:ext cx="13468112" cy="801885"/>
          </a:xfrm>
          <a:prstGeom prst="roundRect">
            <a:avLst>
              <a:gd name="adj" fmla="val 8002"/>
            </a:avLst>
          </a:prstGeom>
          <a:solidFill>
            <a:schemeClr val="accent5">
              <a:lumMod val="75000"/>
            </a:schemeClr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2" name="Text 0"/>
          <p:cNvSpPr/>
          <p:nvPr/>
        </p:nvSpPr>
        <p:spPr>
          <a:xfrm>
            <a:off x="828236" y="487534"/>
            <a:ext cx="5400556" cy="675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300"/>
              </a:lnSpc>
              <a:buNone/>
            </a:pPr>
            <a:r>
              <a:rPr lang="en-US" sz="3600" b="1" kern="0" spc="-128" dirty="0">
                <a:solidFill>
                  <a:schemeClr val="bg1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Criterios de gestión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756047" y="1701046"/>
            <a:ext cx="13118306" cy="345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00"/>
              </a:lnSpc>
              <a:buSzPct val="100000"/>
            </a:pPr>
            <a:r>
              <a:rPr lang="en-US" sz="1700" b="1" kern="0" spc="-34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1ª comprobación: cumplimiento de Albufeira:</a:t>
            </a:r>
            <a:endParaRPr lang="en-US" sz="1700" dirty="0"/>
          </a:p>
        </p:txBody>
      </p:sp>
      <p:sp>
        <p:nvSpPr>
          <p:cNvPr id="4" name="Text 2"/>
          <p:cNvSpPr/>
          <p:nvPr/>
        </p:nvSpPr>
        <p:spPr>
          <a:xfrm>
            <a:off x="756047" y="2122170"/>
            <a:ext cx="13118306" cy="691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685800" lvl="1" indent="-342900">
              <a:lnSpc>
                <a:spcPts val="2700"/>
              </a:lnSpc>
              <a:buSzPct val="100000"/>
              <a:buChar char="•"/>
            </a:pPr>
            <a:r>
              <a:rPr lang="en-US" sz="1700" kern="0" spc="-34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Si el volumen que ha llegado a Portugal es inferior a los compromisos de Albufeira, no se aplican restricciones a los desembalses del sistema de embalses.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756047" y="3131820"/>
            <a:ext cx="5067538" cy="345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00"/>
              </a:lnSpc>
              <a:buSzPct val="100000"/>
            </a:pPr>
            <a:r>
              <a:rPr lang="en-US" sz="1700" b="1" kern="0" spc="-34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2ª comprobación: disposición de la reserva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756047" y="3552944"/>
            <a:ext cx="5067538" cy="17275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685800" lvl="1" indent="-342900">
              <a:lnSpc>
                <a:spcPts val="2700"/>
              </a:lnSpc>
              <a:buSzPct val="100000"/>
              <a:buChar char="•"/>
            </a:pPr>
            <a:r>
              <a:rPr lang="en-US" sz="1700" kern="0" spc="-34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Si la reserva está por debajo del objetivo anual (989 hm3), sólo se podrán desembalsar del sistema (Alcántara) los volúmenes para cumplir con alguno de los compromisos de Albufeira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756047" y="5356146"/>
            <a:ext cx="5067538" cy="691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685800" lvl="1" indent="-342900">
              <a:lnSpc>
                <a:spcPts val="2700"/>
              </a:lnSpc>
              <a:buSzPct val="100000"/>
              <a:buChar char="•"/>
            </a:pPr>
            <a:r>
              <a:rPr lang="en-US" sz="1700" kern="0" spc="-34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Si la reserva está por encima del objetivo, no se aplican restricciones a los desembalses.</a:t>
            </a:r>
            <a:endParaRPr lang="en-US" sz="1700" dirty="0"/>
          </a:p>
        </p:txBody>
      </p:sp>
      <p:sp>
        <p:nvSpPr>
          <p:cNvPr id="8" name="Text 6"/>
          <p:cNvSpPr/>
          <p:nvPr/>
        </p:nvSpPr>
        <p:spPr>
          <a:xfrm>
            <a:off x="756047" y="6122789"/>
            <a:ext cx="5067538" cy="345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685800" lvl="1" indent="-342900">
              <a:lnSpc>
                <a:spcPts val="2700"/>
              </a:lnSpc>
              <a:buSzPct val="100000"/>
              <a:buChar char="•"/>
            </a:pPr>
            <a:r>
              <a:rPr lang="en-US" sz="1700" kern="0" spc="-34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Umbrales mensuales de comprobación</a:t>
            </a:r>
            <a:endParaRPr lang="en-US" sz="170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189" y="2861335"/>
            <a:ext cx="6964575" cy="4009830"/>
          </a:xfrm>
          <a:prstGeom prst="rect">
            <a:avLst/>
          </a:prstGeom>
        </p:spPr>
      </p:pic>
      <p:pic>
        <p:nvPicPr>
          <p:cNvPr id="11" name="Imagen 10" descr="Icono&#10;&#10;El contenido generado por IA puede ser incorrecto.">
            <a:extLst>
              <a:ext uri="{FF2B5EF4-FFF2-40B4-BE49-F238E27FC236}">
                <a16:creationId xmlns:a16="http://schemas.microsoft.com/office/drawing/2014/main" id="{1121234C-ECE6-EFDA-23E4-CB66A9DA3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1767" y="7064886"/>
            <a:ext cx="1090613" cy="9171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352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86488" y="550069"/>
            <a:ext cx="7743825" cy="12501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900"/>
              </a:lnSpc>
              <a:buNone/>
            </a:pPr>
            <a:r>
              <a:rPr lang="en-US" sz="3900" b="1" kern="0" spc="-118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Regulación en la UE: Directiva Marco del Agua 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186488" y="2325291"/>
            <a:ext cx="450056" cy="450056"/>
          </a:xfrm>
          <a:prstGeom prst="roundRect">
            <a:avLst>
              <a:gd name="adj" fmla="val 18668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5" name="Text 2"/>
          <p:cNvSpPr/>
          <p:nvPr/>
        </p:nvSpPr>
        <p:spPr>
          <a:xfrm>
            <a:off x="6351270" y="2400300"/>
            <a:ext cx="120372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b="1" kern="0" spc="-7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2350" dirty="0"/>
          </a:p>
        </p:txBody>
      </p:sp>
      <p:sp>
        <p:nvSpPr>
          <p:cNvPr id="6" name="Text 3"/>
          <p:cNvSpPr/>
          <p:nvPr/>
        </p:nvSpPr>
        <p:spPr>
          <a:xfrm>
            <a:off x="6836569" y="2325291"/>
            <a:ext cx="5362456" cy="3125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950" b="1" kern="0" spc="-59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Establece el marco de protección de las aguas.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6836569" y="2757845"/>
            <a:ext cx="7093744" cy="3200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1550" kern="0" spc="-32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Dos objetivos principales: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6836569" y="3197900"/>
            <a:ext cx="7093744" cy="3200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kern="0" spc="-32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Protección y mejora de las masas de agua. 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6836569" y="3587948"/>
            <a:ext cx="7093744" cy="3200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kern="0" spc="-32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Uso sostenible de los recursos hídricos.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6186488" y="4333042"/>
            <a:ext cx="450056" cy="450056"/>
          </a:xfrm>
          <a:prstGeom prst="roundRect">
            <a:avLst>
              <a:gd name="adj" fmla="val 18668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11" name="Text 8"/>
          <p:cNvSpPr/>
          <p:nvPr/>
        </p:nvSpPr>
        <p:spPr>
          <a:xfrm>
            <a:off x="6321623" y="4408051"/>
            <a:ext cx="179784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b="1" kern="0" spc="-7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2350" dirty="0"/>
          </a:p>
        </p:txBody>
      </p:sp>
      <p:sp>
        <p:nvSpPr>
          <p:cNvPr id="12" name="Text 9"/>
          <p:cNvSpPr/>
          <p:nvPr/>
        </p:nvSpPr>
        <p:spPr>
          <a:xfrm>
            <a:off x="6836569" y="4333042"/>
            <a:ext cx="6900505" cy="3125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950" b="1" kern="0" spc="-59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Impulsa la cooperación de los estados en la gestión del agua</a:t>
            </a:r>
            <a:endParaRPr lang="en-US" sz="1950" dirty="0"/>
          </a:p>
        </p:txBody>
      </p:sp>
      <p:sp>
        <p:nvSpPr>
          <p:cNvPr id="13" name="Shape 10"/>
          <p:cNvSpPr/>
          <p:nvPr/>
        </p:nvSpPr>
        <p:spPr>
          <a:xfrm>
            <a:off x="6186488" y="5433179"/>
            <a:ext cx="450056" cy="450056"/>
          </a:xfrm>
          <a:prstGeom prst="roundRect">
            <a:avLst>
              <a:gd name="adj" fmla="val 18668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14" name="Text 11"/>
          <p:cNvSpPr/>
          <p:nvPr/>
        </p:nvSpPr>
        <p:spPr>
          <a:xfrm>
            <a:off x="6319123" y="5508188"/>
            <a:ext cx="184666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b="1" kern="0" spc="-7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2350" dirty="0"/>
          </a:p>
        </p:txBody>
      </p:sp>
      <p:sp>
        <p:nvSpPr>
          <p:cNvPr id="15" name="Text 12"/>
          <p:cNvSpPr/>
          <p:nvPr/>
        </p:nvSpPr>
        <p:spPr>
          <a:xfrm>
            <a:off x="6836569" y="5433179"/>
            <a:ext cx="5260419" cy="3125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950" b="1" kern="0" spc="-59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Demarcaciones Hidrográficas Internacionales</a:t>
            </a:r>
            <a:endParaRPr lang="en-US" sz="1950" dirty="0"/>
          </a:p>
        </p:txBody>
      </p:sp>
      <p:sp>
        <p:nvSpPr>
          <p:cNvPr id="16" name="Text 13"/>
          <p:cNvSpPr/>
          <p:nvPr/>
        </p:nvSpPr>
        <p:spPr>
          <a:xfrm>
            <a:off x="6836569" y="5865733"/>
            <a:ext cx="7093744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1550" kern="0" spc="-32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Establece su creación para cuencas que abarquen más de un Estado miembro.</a:t>
            </a:r>
            <a:endParaRPr lang="en-US" sz="1550" dirty="0"/>
          </a:p>
        </p:txBody>
      </p:sp>
      <p:sp>
        <p:nvSpPr>
          <p:cNvPr id="17" name="Shape 14"/>
          <p:cNvSpPr/>
          <p:nvPr/>
        </p:nvSpPr>
        <p:spPr>
          <a:xfrm>
            <a:off x="6186488" y="6930866"/>
            <a:ext cx="450056" cy="450056"/>
          </a:xfrm>
          <a:prstGeom prst="roundRect">
            <a:avLst>
              <a:gd name="adj" fmla="val 18668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18" name="Text 15"/>
          <p:cNvSpPr/>
          <p:nvPr/>
        </p:nvSpPr>
        <p:spPr>
          <a:xfrm>
            <a:off x="6314599" y="7005876"/>
            <a:ext cx="193834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b="1" kern="0" spc="-7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4</a:t>
            </a:r>
            <a:endParaRPr lang="en-US" sz="2350" dirty="0"/>
          </a:p>
        </p:txBody>
      </p:sp>
      <p:sp>
        <p:nvSpPr>
          <p:cNvPr id="19" name="Text 16"/>
          <p:cNvSpPr/>
          <p:nvPr/>
        </p:nvSpPr>
        <p:spPr>
          <a:xfrm>
            <a:off x="6836569" y="6930866"/>
            <a:ext cx="2563535" cy="3125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950" b="1" kern="0" spc="-59" dirty="0" err="1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Objetivos</a:t>
            </a:r>
            <a:r>
              <a:rPr lang="en-US" sz="1950" b="1" kern="0" spc="-59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ambientales</a:t>
            </a:r>
            <a:endParaRPr lang="en-US" sz="1950" dirty="0"/>
          </a:p>
        </p:txBody>
      </p:sp>
      <p:sp>
        <p:nvSpPr>
          <p:cNvPr id="20" name="Text 17"/>
          <p:cNvSpPr/>
          <p:nvPr/>
        </p:nvSpPr>
        <p:spPr>
          <a:xfrm>
            <a:off x="6836569" y="7363420"/>
            <a:ext cx="7093744" cy="3200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1550" kern="0" spc="-32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Importancia de alcanzarlos para 2027.</a:t>
            </a:r>
            <a:endParaRPr lang="en-US" sz="1550" dirty="0"/>
          </a:p>
        </p:txBody>
      </p:sp>
      <p:pic>
        <p:nvPicPr>
          <p:cNvPr id="21" name="Imagen 20" descr="Icono&#10;&#10;El contenido generado por IA puede ser incorrecto.">
            <a:extLst>
              <a:ext uri="{FF2B5EF4-FFF2-40B4-BE49-F238E27FC236}">
                <a16:creationId xmlns:a16="http://schemas.microsoft.com/office/drawing/2014/main" id="{290493AD-6D99-D3B4-EBE4-F023DC934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1767" y="7064886"/>
            <a:ext cx="1090613" cy="9171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2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136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5799" y="2945725"/>
            <a:ext cx="9605248" cy="603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750"/>
              </a:lnSpc>
              <a:buNone/>
            </a:pPr>
            <a:r>
              <a:rPr lang="en-US" sz="3800" b="1" kern="0" spc="-11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Proyecto transfronterizo: José María Oriol II</a:t>
            </a:r>
            <a:endParaRPr lang="en-US" sz="38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99" y="3838575"/>
            <a:ext cx="772358" cy="77235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75799" y="4852273"/>
            <a:ext cx="3102531" cy="6031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kern="0" spc="-5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Nueva central hidroeléctrica reversible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675799" y="5571292"/>
            <a:ext cx="3102531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kern="0" spc="-3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Ubicada entre Alcántara y Cedillo.</a:t>
            </a:r>
            <a:endParaRPr lang="en-US" sz="15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889" y="3838575"/>
            <a:ext cx="772358" cy="77235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067889" y="4852273"/>
            <a:ext cx="3102531" cy="6031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kern="0" spc="-5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Evaluación Impacto Ambiental Transfronteriza</a:t>
            </a:r>
            <a:endParaRPr lang="en-US" sz="1900" dirty="0"/>
          </a:p>
        </p:txBody>
      </p:sp>
      <p:sp>
        <p:nvSpPr>
          <p:cNvPr id="9" name="Text 4"/>
          <p:cNvSpPr/>
          <p:nvPr/>
        </p:nvSpPr>
        <p:spPr>
          <a:xfrm>
            <a:off x="4067889" y="5571292"/>
            <a:ext cx="3102531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kern="0" spc="-3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Invitación a Portugal.</a:t>
            </a:r>
            <a:endParaRPr lang="en-US" sz="15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9980" y="3838575"/>
            <a:ext cx="772358" cy="77235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459980" y="4852273"/>
            <a:ext cx="2413635" cy="301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kern="0" spc="-5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Dictamen de Portugal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7459980" y="5269706"/>
            <a:ext cx="3102531" cy="9269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kern="0" spc="-3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Emitido en julio de 2024, solicitando medidas. Algunas afectaban al régimen de caudales</a:t>
            </a:r>
            <a:endParaRPr lang="en-US" sz="15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52071" y="3838575"/>
            <a:ext cx="772358" cy="772358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0852071" y="4852273"/>
            <a:ext cx="2413635" cy="301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kern="0" spc="-5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DIA</a:t>
            </a:r>
            <a:endParaRPr lang="en-US" sz="1900" dirty="0"/>
          </a:p>
        </p:txBody>
      </p:sp>
      <p:sp>
        <p:nvSpPr>
          <p:cNvPr id="15" name="Text 8"/>
          <p:cNvSpPr/>
          <p:nvPr/>
        </p:nvSpPr>
        <p:spPr>
          <a:xfrm>
            <a:off x="10852072" y="5269706"/>
            <a:ext cx="3102530" cy="6179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kern="0" spc="-3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El órgano ambiental español consideró el dictamen portugués.</a:t>
            </a:r>
            <a:endParaRPr lang="en-US" sz="1500" dirty="0"/>
          </a:p>
        </p:txBody>
      </p:sp>
      <p:sp>
        <p:nvSpPr>
          <p:cNvPr id="16" name="Shape 9"/>
          <p:cNvSpPr/>
          <p:nvPr/>
        </p:nvSpPr>
        <p:spPr>
          <a:xfrm>
            <a:off x="1981200" y="6399310"/>
            <a:ext cx="10668000" cy="1283613"/>
          </a:xfrm>
          <a:prstGeom prst="roundRect">
            <a:avLst>
              <a:gd name="adj" fmla="val 6318"/>
            </a:avLst>
          </a:prstGeom>
          <a:solidFill>
            <a:srgbClr val="B5FCB8"/>
          </a:solidFill>
          <a:ln/>
        </p:spPr>
        <p:txBody>
          <a:bodyPr/>
          <a:lstStyle/>
          <a:p>
            <a:endParaRPr lang="es-ES"/>
          </a:p>
        </p:txBody>
      </p:sp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9843" y="6715364"/>
            <a:ext cx="301704" cy="241340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2846360" y="6654998"/>
            <a:ext cx="9594294" cy="7722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900" b="1" kern="0" spc="-3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ACUERDO: las medidas relativas al régimen de caudales se trasladaran al </a:t>
            </a:r>
            <a:r>
              <a:rPr lang="en-US" sz="1900" b="1" kern="0" spc="-3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marco</a:t>
            </a:r>
            <a:r>
              <a:rPr lang="en-US" sz="1900" b="1" kern="0" spc="-3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de </a:t>
            </a:r>
            <a:r>
              <a:rPr lang="en-US" sz="1900" b="1" kern="0" spc="-3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discusión</a:t>
            </a:r>
            <a:r>
              <a:rPr lang="en-US" sz="1900" b="1" kern="0" spc="-3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del Convenio de Albufeira.</a:t>
            </a:r>
            <a:endParaRPr lang="en-US" sz="1900" dirty="0"/>
          </a:p>
        </p:txBody>
      </p:sp>
      <p:pic>
        <p:nvPicPr>
          <p:cNvPr id="19" name="Imagen 18" descr="Icono&#10;&#10;El contenido generado por IA puede ser incorrecto.">
            <a:extLst>
              <a:ext uri="{FF2B5EF4-FFF2-40B4-BE49-F238E27FC236}">
                <a16:creationId xmlns:a16="http://schemas.microsoft.com/office/drawing/2014/main" id="{0CCE353D-B18B-8D33-4275-F857EA175A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91767" y="7064886"/>
            <a:ext cx="1090613" cy="9171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2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02596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67214" y="2343053"/>
            <a:ext cx="7254954" cy="506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950"/>
              </a:lnSpc>
              <a:buNone/>
            </a:pPr>
            <a:r>
              <a:rPr lang="en-US" sz="3150" b="1" kern="0" spc="-96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Entendimiento Común sobre el Río Tajo</a:t>
            </a:r>
            <a:endParaRPr lang="en-US" sz="3150" dirty="0"/>
          </a:p>
        </p:txBody>
      </p:sp>
      <p:sp>
        <p:nvSpPr>
          <p:cNvPr id="4" name="Text 1"/>
          <p:cNvSpPr/>
          <p:nvPr/>
        </p:nvSpPr>
        <p:spPr>
          <a:xfrm>
            <a:off x="567214" y="3092432"/>
            <a:ext cx="13495973" cy="324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550" kern="0" spc="-2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Aprobado </a:t>
            </a:r>
            <a:r>
              <a:rPr lang="en-US" sz="1550" b="1" kern="0" spc="-2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por la Conferencia de las Partes (COP)</a:t>
            </a:r>
            <a:r>
              <a:rPr lang="en-US" sz="1550" kern="0" spc="-2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en octubre 2024 (previo acuerdo XXVI CADC)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567215" y="3628022"/>
            <a:ext cx="360221" cy="364569"/>
          </a:xfrm>
          <a:prstGeom prst="roundRect">
            <a:avLst>
              <a:gd name="adj" fmla="val 18673"/>
            </a:avLst>
          </a:prstGeom>
          <a:solidFill>
            <a:srgbClr val="4950BC"/>
          </a:solidFill>
          <a:ln w="7620">
            <a:solidFill>
              <a:srgbClr val="6269D5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6" name="Text 3"/>
          <p:cNvSpPr/>
          <p:nvPr/>
        </p:nvSpPr>
        <p:spPr>
          <a:xfrm>
            <a:off x="700684" y="3688744"/>
            <a:ext cx="96349" cy="2431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900" b="1" kern="0" spc="-57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1093828" y="3628022"/>
            <a:ext cx="12097939" cy="324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550" b="1" kern="0" spc="-2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Problemática: </a:t>
            </a:r>
            <a:r>
              <a:rPr lang="en-US" sz="1550" kern="0" spc="-2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avance de la cuña salina en el estuario del Tajo.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567215" y="4407881"/>
            <a:ext cx="360221" cy="364569"/>
          </a:xfrm>
          <a:prstGeom prst="roundRect">
            <a:avLst>
              <a:gd name="adj" fmla="val 18673"/>
            </a:avLst>
          </a:prstGeom>
          <a:solidFill>
            <a:srgbClr val="4950BC"/>
          </a:solidFill>
          <a:ln w="7620">
            <a:solidFill>
              <a:srgbClr val="6269D5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9" name="Text 6"/>
          <p:cNvSpPr/>
          <p:nvPr/>
        </p:nvSpPr>
        <p:spPr>
          <a:xfrm>
            <a:off x="676633" y="4468603"/>
            <a:ext cx="143995" cy="2431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900" b="1" kern="0" spc="-57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1900" dirty="0"/>
          </a:p>
        </p:txBody>
      </p:sp>
      <p:sp>
        <p:nvSpPr>
          <p:cNvPr id="10" name="Text 7"/>
          <p:cNvSpPr/>
          <p:nvPr/>
        </p:nvSpPr>
        <p:spPr>
          <a:xfrm>
            <a:off x="1093828" y="4407881"/>
            <a:ext cx="11779961" cy="6484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550" b="1" kern="0" spc="-2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Objetivo: </a:t>
            </a:r>
            <a:r>
              <a:rPr lang="en-US" sz="1550" kern="0" spc="-2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garantizar caudales ambientales en las aguas de transición del estuario del Tajo, proporcionando un flujo de caudales más uniforme, mitigando el avance de la cuña salina.</a:t>
            </a:r>
            <a:endParaRPr lang="en-US" sz="1550" dirty="0"/>
          </a:p>
        </p:txBody>
      </p:sp>
      <p:sp>
        <p:nvSpPr>
          <p:cNvPr id="11" name="Shape 8"/>
          <p:cNvSpPr/>
          <p:nvPr/>
        </p:nvSpPr>
        <p:spPr>
          <a:xfrm>
            <a:off x="567215" y="5511948"/>
            <a:ext cx="360221" cy="364569"/>
          </a:xfrm>
          <a:prstGeom prst="roundRect">
            <a:avLst>
              <a:gd name="adj" fmla="val 18673"/>
            </a:avLst>
          </a:prstGeom>
          <a:solidFill>
            <a:srgbClr val="4950BC"/>
          </a:solidFill>
          <a:ln w="7620">
            <a:solidFill>
              <a:srgbClr val="6269D5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12" name="Text 9"/>
          <p:cNvSpPr/>
          <p:nvPr/>
        </p:nvSpPr>
        <p:spPr>
          <a:xfrm>
            <a:off x="674609" y="5572669"/>
            <a:ext cx="147877" cy="2431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900" b="1" kern="0" spc="-57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1900" dirty="0"/>
          </a:p>
        </p:txBody>
      </p:sp>
      <p:sp>
        <p:nvSpPr>
          <p:cNvPr id="13" name="Text 10"/>
          <p:cNvSpPr/>
          <p:nvPr/>
        </p:nvSpPr>
        <p:spPr>
          <a:xfrm>
            <a:off x="1093828" y="5511948"/>
            <a:ext cx="12097939" cy="324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550" b="1" kern="0" spc="-2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Compromiso:</a:t>
            </a:r>
            <a:r>
              <a:rPr lang="en-US" sz="1550" kern="0" spc="-2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gestionar los embalses de Cedillo, Fratel y Belver para </a:t>
            </a:r>
            <a:r>
              <a:rPr lang="en-US" sz="1550" b="1" kern="0" spc="-2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evitar días sin caudal</a:t>
            </a:r>
            <a:r>
              <a:rPr lang="en-US" sz="1550" kern="0" spc="-2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1093828" y="5933310"/>
            <a:ext cx="12097939" cy="259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1714500" lvl="4" indent="-342900">
              <a:lnSpc>
                <a:spcPts val="2000"/>
              </a:lnSpc>
              <a:buSzPct val="100000"/>
              <a:buChar char="•"/>
            </a:pPr>
            <a:r>
              <a:rPr lang="en-US" sz="1250" kern="0" spc="-2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España: Cedillo </a:t>
            </a:r>
            <a:r>
              <a:rPr lang="en-US" sz="1250" b="1" kern="0" spc="-2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&gt;=  1 hm3/día</a:t>
            </a:r>
            <a:endParaRPr lang="en-US" sz="1250" dirty="0"/>
          </a:p>
        </p:txBody>
      </p:sp>
      <p:sp>
        <p:nvSpPr>
          <p:cNvPr id="15" name="Text 12"/>
          <p:cNvSpPr/>
          <p:nvPr/>
        </p:nvSpPr>
        <p:spPr>
          <a:xfrm>
            <a:off x="1093828" y="6249183"/>
            <a:ext cx="12097939" cy="259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1714500" lvl="4" indent="-342900">
              <a:lnSpc>
                <a:spcPts val="2000"/>
              </a:lnSpc>
              <a:buSzPct val="100000"/>
              <a:buChar char="•"/>
            </a:pPr>
            <a:r>
              <a:rPr lang="en-US" sz="1250" kern="0" spc="-2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Portugal: Belver </a:t>
            </a:r>
            <a:r>
              <a:rPr lang="en-US" sz="1250" b="1" kern="0" spc="-2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&gt;=</a:t>
            </a:r>
            <a:r>
              <a:rPr lang="en-US" sz="1250" kern="0" spc="-2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250" b="1" kern="0" spc="-2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1,05 hm3/día (mayo-noviembre) y 1,30 hm3/día (diciembre-abril)</a:t>
            </a:r>
            <a:endParaRPr lang="en-US" sz="1250" dirty="0"/>
          </a:p>
        </p:txBody>
      </p:sp>
      <p:sp>
        <p:nvSpPr>
          <p:cNvPr id="16" name="Shape 13"/>
          <p:cNvSpPr/>
          <p:nvPr/>
        </p:nvSpPr>
        <p:spPr>
          <a:xfrm>
            <a:off x="567215" y="6852710"/>
            <a:ext cx="360221" cy="364569"/>
          </a:xfrm>
          <a:prstGeom prst="roundRect">
            <a:avLst>
              <a:gd name="adj" fmla="val 18673"/>
            </a:avLst>
          </a:prstGeom>
          <a:solidFill>
            <a:srgbClr val="4950BC"/>
          </a:solidFill>
          <a:ln w="7620">
            <a:solidFill>
              <a:srgbClr val="6269D5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17" name="Text 14"/>
          <p:cNvSpPr/>
          <p:nvPr/>
        </p:nvSpPr>
        <p:spPr>
          <a:xfrm>
            <a:off x="670918" y="6913432"/>
            <a:ext cx="155289" cy="2431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900" b="1" kern="0" spc="-57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4</a:t>
            </a:r>
            <a:endParaRPr lang="en-US" sz="1900" dirty="0"/>
          </a:p>
        </p:txBody>
      </p:sp>
      <p:sp>
        <p:nvSpPr>
          <p:cNvPr id="18" name="Text 15"/>
          <p:cNvSpPr/>
          <p:nvPr/>
        </p:nvSpPr>
        <p:spPr>
          <a:xfrm>
            <a:off x="1093828" y="6852710"/>
            <a:ext cx="12097939" cy="6484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550" b="1" kern="0" spc="-2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Seguimiento de la Calidad del Agua:</a:t>
            </a:r>
            <a:r>
              <a:rPr lang="en-US" sz="1550" kern="0" spc="-2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El grupo de trabajo sobre la calidad del agua del Tajo estudiará las condiciones relativas a la calidad del agua del Tajo establecidas en la DIA.</a:t>
            </a:r>
            <a:endParaRPr lang="en-US" sz="1550" dirty="0"/>
          </a:p>
        </p:txBody>
      </p:sp>
      <p:pic>
        <p:nvPicPr>
          <p:cNvPr id="19" name="Imagen 18" descr="Icono&#10;&#10;El contenido generado por IA puede ser incorrecto.">
            <a:extLst>
              <a:ext uri="{FF2B5EF4-FFF2-40B4-BE49-F238E27FC236}">
                <a16:creationId xmlns:a16="http://schemas.microsoft.com/office/drawing/2014/main" id="{9460DC53-1874-C6BB-BF35-68E3B4A292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1767" y="7064886"/>
            <a:ext cx="1090613" cy="9171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767F0A-100A-0650-83F2-1DAAF5C61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>
            <a:extLst>
              <a:ext uri="{FF2B5EF4-FFF2-40B4-BE49-F238E27FC236}">
                <a16:creationId xmlns:a16="http://schemas.microsoft.com/office/drawing/2014/main" id="{D6FD30B1-70CB-9E69-F338-B7A5B82E49BC}"/>
              </a:ext>
            </a:extLst>
          </p:cNvPr>
          <p:cNvSpPr/>
          <p:nvPr/>
        </p:nvSpPr>
        <p:spPr>
          <a:xfrm>
            <a:off x="2410352" y="5945292"/>
            <a:ext cx="755642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-36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Confederación</a:t>
            </a:r>
            <a:r>
              <a:rPr kumimoji="0" lang="en-US" sz="2200" b="0" i="0" u="none" strike="noStrike" kern="0" cap="none" spc="-36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 Hidrográfica del Tajo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hape 2">
            <a:extLst>
              <a:ext uri="{FF2B5EF4-FFF2-40B4-BE49-F238E27FC236}">
                <a16:creationId xmlns:a16="http://schemas.microsoft.com/office/drawing/2014/main" id="{9AD32533-FF31-95EA-4CE7-6E1CF1322067}"/>
              </a:ext>
            </a:extLst>
          </p:cNvPr>
          <p:cNvSpPr/>
          <p:nvPr/>
        </p:nvSpPr>
        <p:spPr>
          <a:xfrm>
            <a:off x="596501" y="5576560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3">
            <a:extLst>
              <a:ext uri="{FF2B5EF4-FFF2-40B4-BE49-F238E27FC236}">
                <a16:creationId xmlns:a16="http://schemas.microsoft.com/office/drawing/2014/main" id="{9A3A8914-ABA8-1880-611D-24498875508A}"/>
              </a:ext>
            </a:extLst>
          </p:cNvPr>
          <p:cNvSpPr/>
          <p:nvPr/>
        </p:nvSpPr>
        <p:spPr>
          <a:xfrm>
            <a:off x="2691263" y="5656524"/>
            <a:ext cx="4518779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-36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Javier Díaz-Regañón Jiménez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8" descr="https://adobeindd.com/view/publications/e9d3be22-c659-4cce-b818-94156e5f2eb1/7cd8/publication-web-resources/image/Portada_Comisar_a_Aguas_-_Arroyo_del_Sestil_3.jpg">
            <a:extLst>
              <a:ext uri="{FF2B5EF4-FFF2-40B4-BE49-F238E27FC236}">
                <a16:creationId xmlns:a16="http://schemas.microsoft.com/office/drawing/2014/main" id="{9BE45C16-DAE9-20D1-91F1-8B706844E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23"/>
          <a:stretch/>
        </p:blipFill>
        <p:spPr bwMode="auto">
          <a:xfrm>
            <a:off x="9730472" y="1"/>
            <a:ext cx="4899928" cy="8229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2" descr="Texto&#10;&#10;Descripción generada automáticamente">
            <a:extLst>
              <a:ext uri="{FF2B5EF4-FFF2-40B4-BE49-F238E27FC236}">
                <a16:creationId xmlns:a16="http://schemas.microsoft.com/office/drawing/2014/main" id="{64EB0CDC-1223-A684-8567-3AFE7CB461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0" y="514871"/>
            <a:ext cx="3690550" cy="731546"/>
          </a:xfrm>
          <a:prstGeom prst="rect">
            <a:avLst/>
          </a:prstGeom>
        </p:spPr>
      </p:pic>
      <p:pic>
        <p:nvPicPr>
          <p:cNvPr id="13" name="Imagen 12" descr="Icono&#10;&#10;El contenido generado por IA puede ser incorrecto.">
            <a:extLst>
              <a:ext uri="{FF2B5EF4-FFF2-40B4-BE49-F238E27FC236}">
                <a16:creationId xmlns:a16="http://schemas.microsoft.com/office/drawing/2014/main" id="{81B853A4-F6F5-5FF8-CCCE-804A90CB48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445" y="7046726"/>
            <a:ext cx="1090613" cy="917107"/>
          </a:xfrm>
          <a:prstGeom prst="rect">
            <a:avLst/>
          </a:prstGeom>
        </p:spPr>
      </p:pic>
      <p:pic>
        <p:nvPicPr>
          <p:cNvPr id="1026" name="Picture 2" descr="SMAGUA">
            <a:extLst>
              <a:ext uri="{FF2B5EF4-FFF2-40B4-BE49-F238E27FC236}">
                <a16:creationId xmlns:a16="http://schemas.microsoft.com/office/drawing/2014/main" id="{F40614E2-3E1B-2350-F4CD-80161B686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876" y="566320"/>
            <a:ext cx="1928648" cy="61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4416871D-85FD-6B98-1FD4-5A9F53F706A5}"/>
              </a:ext>
            </a:extLst>
          </p:cNvPr>
          <p:cNvSpPr/>
          <p:nvPr/>
        </p:nvSpPr>
        <p:spPr>
          <a:xfrm>
            <a:off x="2783065" y="2393527"/>
            <a:ext cx="381828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600" dirty="0">
                <a:ln w="0"/>
                <a:solidFill>
                  <a:srgbClr val="3E8853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rush Script MT" panose="03060802040406070304" pitchFamily="66" charset="0"/>
              </a:rPr>
              <a:t>Muchas gracias</a:t>
            </a:r>
          </a:p>
        </p:txBody>
      </p:sp>
      <p:pic>
        <p:nvPicPr>
          <p:cNvPr id="6" name="Imagen 5" descr="Archivo:Lapiz.png - CIER">
            <a:extLst>
              <a:ext uri="{FF2B5EF4-FFF2-40B4-BE49-F238E27FC236}">
                <a16:creationId xmlns:a16="http://schemas.microsoft.com/office/drawing/2014/main" id="{2B3F38DE-9597-4BD0-9FAC-37DBDE2FDA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138" y="3139522"/>
            <a:ext cx="1514475" cy="1514475"/>
          </a:xfrm>
          <a:prstGeom prst="rect">
            <a:avLst/>
          </a:prstGeom>
        </p:spPr>
      </p:pic>
      <p:sp>
        <p:nvSpPr>
          <p:cNvPr id="12" name="Freeform 16">
            <a:extLst>
              <a:ext uri="{FF2B5EF4-FFF2-40B4-BE49-F238E27FC236}">
                <a16:creationId xmlns:a16="http://schemas.microsoft.com/office/drawing/2014/main" id="{FFEBF729-D1B4-82E5-985C-BCFF1BC0D125}"/>
              </a:ext>
            </a:extLst>
          </p:cNvPr>
          <p:cNvSpPr>
            <a:spLocks/>
          </p:cNvSpPr>
          <p:nvPr/>
        </p:nvSpPr>
        <p:spPr bwMode="hidden">
          <a:xfrm rot="5233061">
            <a:off x="4403060" y="2545816"/>
            <a:ext cx="437269" cy="3942741"/>
          </a:xfrm>
          <a:custGeom>
            <a:avLst/>
            <a:gdLst>
              <a:gd name="T0" fmla="*/ 2740 w 2882"/>
              <a:gd name="T1" fmla="*/ 528 h 1671"/>
              <a:gd name="T2" fmla="*/ 2632 w 2882"/>
              <a:gd name="T3" fmla="*/ 484 h 1671"/>
              <a:gd name="T4" fmla="*/ 2480 w 2882"/>
              <a:gd name="T5" fmla="*/ 424 h 1671"/>
              <a:gd name="T6" fmla="*/ 2203 w 2882"/>
              <a:gd name="T7" fmla="*/ 343 h 1671"/>
              <a:gd name="T8" fmla="*/ 1970 w 2882"/>
              <a:gd name="T9" fmla="*/ 277 h 1671"/>
              <a:gd name="T10" fmla="*/ 1807 w 2882"/>
              <a:gd name="T11" fmla="*/ 212 h 1671"/>
              <a:gd name="T12" fmla="*/ 1693 w 2882"/>
              <a:gd name="T13" fmla="*/ 152 h 1671"/>
              <a:gd name="T14" fmla="*/ 1628 w 2882"/>
              <a:gd name="T15" fmla="*/ 103 h 1671"/>
              <a:gd name="T16" fmla="*/ 1590 w 2882"/>
              <a:gd name="T17" fmla="*/ 60 h 1671"/>
              <a:gd name="T18" fmla="*/ 1579 w 2882"/>
              <a:gd name="T19" fmla="*/ 27 h 1671"/>
              <a:gd name="T20" fmla="*/ 1585 w 2882"/>
              <a:gd name="T21" fmla="*/ 0 h 1671"/>
              <a:gd name="T22" fmla="*/ 1557 w 2882"/>
              <a:gd name="T23" fmla="*/ 49 h 1671"/>
              <a:gd name="T24" fmla="*/ 1568 w 2882"/>
              <a:gd name="T25" fmla="*/ 98 h 1671"/>
              <a:gd name="T26" fmla="*/ 1617 w 2882"/>
              <a:gd name="T27" fmla="*/ 141 h 1671"/>
              <a:gd name="T28" fmla="*/ 1688 w 2882"/>
              <a:gd name="T29" fmla="*/ 185 h 1671"/>
              <a:gd name="T30" fmla="*/ 1791 w 2882"/>
              <a:gd name="T31" fmla="*/ 228 h 1671"/>
              <a:gd name="T32" fmla="*/ 2040 w 2882"/>
              <a:gd name="T33" fmla="*/ 310 h 1671"/>
              <a:gd name="T34" fmla="*/ 2285 w 2882"/>
              <a:gd name="T35" fmla="*/ 381 h 1671"/>
              <a:gd name="T36" fmla="*/ 2464 w 2882"/>
              <a:gd name="T37" fmla="*/ 435 h 1671"/>
              <a:gd name="T38" fmla="*/ 2605 w 2882"/>
              <a:gd name="T39" fmla="*/ 484 h 1671"/>
              <a:gd name="T40" fmla="*/ 2708 w 2882"/>
              <a:gd name="T41" fmla="*/ 528 h 1671"/>
              <a:gd name="T42" fmla="*/ 2768 w 2882"/>
              <a:gd name="T43" fmla="*/ 560 h 1671"/>
              <a:gd name="T44" fmla="*/ 2795 w 2882"/>
              <a:gd name="T45" fmla="*/ 593 h 1671"/>
              <a:gd name="T46" fmla="*/ 2795 w 2882"/>
              <a:gd name="T47" fmla="*/ 642 h 1671"/>
              <a:gd name="T48" fmla="*/ 2762 w 2882"/>
              <a:gd name="T49" fmla="*/ 691 h 1671"/>
              <a:gd name="T50" fmla="*/ 2692 w 2882"/>
              <a:gd name="T51" fmla="*/ 735 h 1671"/>
              <a:gd name="T52" fmla="*/ 2589 w 2882"/>
              <a:gd name="T53" fmla="*/ 778 h 1671"/>
              <a:gd name="T54" fmla="*/ 2458 w 2882"/>
              <a:gd name="T55" fmla="*/ 822 h 1671"/>
              <a:gd name="T56" fmla="*/ 2301 w 2882"/>
              <a:gd name="T57" fmla="*/ 865 h 1671"/>
              <a:gd name="T58" fmla="*/ 2030 w 2882"/>
              <a:gd name="T59" fmla="*/ 930 h 1671"/>
              <a:gd name="T60" fmla="*/ 1606 w 2882"/>
              <a:gd name="T61" fmla="*/ 1034 h 1671"/>
              <a:gd name="T62" fmla="*/ 1145 w 2882"/>
              <a:gd name="T63" fmla="*/ 1164 h 1671"/>
              <a:gd name="T64" fmla="*/ 673 w 2882"/>
              <a:gd name="T65" fmla="*/ 1328 h 1671"/>
              <a:gd name="T66" fmla="*/ 217 w 2882"/>
              <a:gd name="T67" fmla="*/ 1545 h 1671"/>
              <a:gd name="T68" fmla="*/ 353 w 2882"/>
              <a:gd name="T69" fmla="*/ 1671 h 1671"/>
              <a:gd name="T70" fmla="*/ 754 w 2882"/>
              <a:gd name="T71" fmla="*/ 1469 h 1671"/>
              <a:gd name="T72" fmla="*/ 1145 w 2882"/>
              <a:gd name="T73" fmla="*/ 1311 h 1671"/>
              <a:gd name="T74" fmla="*/ 1519 w 2882"/>
              <a:gd name="T75" fmla="*/ 1186 h 1671"/>
              <a:gd name="T76" fmla="*/ 1861 w 2882"/>
              <a:gd name="T77" fmla="*/ 1083 h 1671"/>
              <a:gd name="T78" fmla="*/ 2165 w 2882"/>
              <a:gd name="T79" fmla="*/ 1007 h 1671"/>
              <a:gd name="T80" fmla="*/ 2426 w 2882"/>
              <a:gd name="T81" fmla="*/ 947 h 1671"/>
              <a:gd name="T82" fmla="*/ 2626 w 2882"/>
              <a:gd name="T83" fmla="*/ 892 h 1671"/>
              <a:gd name="T84" fmla="*/ 2762 w 2882"/>
              <a:gd name="T85" fmla="*/ 838 h 1671"/>
              <a:gd name="T86" fmla="*/ 2827 w 2882"/>
              <a:gd name="T87" fmla="*/ 794 h 1671"/>
              <a:gd name="T88" fmla="*/ 2865 w 2882"/>
              <a:gd name="T89" fmla="*/ 745 h 1671"/>
              <a:gd name="T90" fmla="*/ 2882 w 2882"/>
              <a:gd name="T91" fmla="*/ 702 h 1671"/>
              <a:gd name="T92" fmla="*/ 2854 w 2882"/>
              <a:gd name="T93" fmla="*/ 620 h 1671"/>
              <a:gd name="T94" fmla="*/ 2800 w 2882"/>
              <a:gd name="T95" fmla="*/ 560 h 1671"/>
              <a:gd name="T96" fmla="*/ 2773 w 2882"/>
              <a:gd name="T97" fmla="*/ 544 h 1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882" h="1671">
                <a:moveTo>
                  <a:pt x="2773" y="544"/>
                </a:moveTo>
                <a:lnTo>
                  <a:pt x="2740" y="528"/>
                </a:lnTo>
                <a:lnTo>
                  <a:pt x="2692" y="506"/>
                </a:lnTo>
                <a:lnTo>
                  <a:pt x="2632" y="484"/>
                </a:lnTo>
                <a:lnTo>
                  <a:pt x="2561" y="457"/>
                </a:lnTo>
                <a:lnTo>
                  <a:pt x="2480" y="424"/>
                </a:lnTo>
                <a:lnTo>
                  <a:pt x="2388" y="397"/>
                </a:lnTo>
                <a:lnTo>
                  <a:pt x="2203" y="343"/>
                </a:lnTo>
                <a:lnTo>
                  <a:pt x="2078" y="310"/>
                </a:lnTo>
                <a:lnTo>
                  <a:pt x="1970" y="277"/>
                </a:lnTo>
                <a:lnTo>
                  <a:pt x="1878" y="245"/>
                </a:lnTo>
                <a:lnTo>
                  <a:pt x="1807" y="212"/>
                </a:lnTo>
                <a:lnTo>
                  <a:pt x="1742" y="179"/>
                </a:lnTo>
                <a:lnTo>
                  <a:pt x="1693" y="152"/>
                </a:lnTo>
                <a:lnTo>
                  <a:pt x="1655" y="125"/>
                </a:lnTo>
                <a:lnTo>
                  <a:pt x="1628" y="103"/>
                </a:lnTo>
                <a:lnTo>
                  <a:pt x="1606" y="81"/>
                </a:lnTo>
                <a:lnTo>
                  <a:pt x="1590" y="60"/>
                </a:lnTo>
                <a:lnTo>
                  <a:pt x="1585" y="43"/>
                </a:lnTo>
                <a:lnTo>
                  <a:pt x="1579" y="27"/>
                </a:lnTo>
                <a:lnTo>
                  <a:pt x="1585" y="5"/>
                </a:lnTo>
                <a:lnTo>
                  <a:pt x="1585" y="0"/>
                </a:lnTo>
                <a:lnTo>
                  <a:pt x="1568" y="27"/>
                </a:lnTo>
                <a:lnTo>
                  <a:pt x="1557" y="49"/>
                </a:lnTo>
                <a:lnTo>
                  <a:pt x="1557" y="76"/>
                </a:lnTo>
                <a:lnTo>
                  <a:pt x="1568" y="98"/>
                </a:lnTo>
                <a:lnTo>
                  <a:pt x="1590" y="120"/>
                </a:lnTo>
                <a:lnTo>
                  <a:pt x="1617" y="141"/>
                </a:lnTo>
                <a:lnTo>
                  <a:pt x="1650" y="163"/>
                </a:lnTo>
                <a:lnTo>
                  <a:pt x="1688" y="185"/>
                </a:lnTo>
                <a:lnTo>
                  <a:pt x="1737" y="207"/>
                </a:lnTo>
                <a:lnTo>
                  <a:pt x="1791" y="228"/>
                </a:lnTo>
                <a:lnTo>
                  <a:pt x="1905" y="267"/>
                </a:lnTo>
                <a:lnTo>
                  <a:pt x="2040" y="310"/>
                </a:lnTo>
                <a:lnTo>
                  <a:pt x="2182" y="348"/>
                </a:lnTo>
                <a:lnTo>
                  <a:pt x="2285" y="381"/>
                </a:lnTo>
                <a:lnTo>
                  <a:pt x="2382" y="408"/>
                </a:lnTo>
                <a:lnTo>
                  <a:pt x="2464" y="435"/>
                </a:lnTo>
                <a:lnTo>
                  <a:pt x="2540" y="462"/>
                </a:lnTo>
                <a:lnTo>
                  <a:pt x="2605" y="484"/>
                </a:lnTo>
                <a:lnTo>
                  <a:pt x="2659" y="506"/>
                </a:lnTo>
                <a:lnTo>
                  <a:pt x="2708" y="528"/>
                </a:lnTo>
                <a:lnTo>
                  <a:pt x="2740" y="544"/>
                </a:lnTo>
                <a:lnTo>
                  <a:pt x="2768" y="560"/>
                </a:lnTo>
                <a:lnTo>
                  <a:pt x="2784" y="577"/>
                </a:lnTo>
                <a:lnTo>
                  <a:pt x="2795" y="593"/>
                </a:lnTo>
                <a:lnTo>
                  <a:pt x="2800" y="615"/>
                </a:lnTo>
                <a:lnTo>
                  <a:pt x="2795" y="642"/>
                </a:lnTo>
                <a:lnTo>
                  <a:pt x="2784" y="664"/>
                </a:lnTo>
                <a:lnTo>
                  <a:pt x="2762" y="691"/>
                </a:lnTo>
                <a:lnTo>
                  <a:pt x="2730" y="713"/>
                </a:lnTo>
                <a:lnTo>
                  <a:pt x="2692" y="735"/>
                </a:lnTo>
                <a:lnTo>
                  <a:pt x="2643" y="756"/>
                </a:lnTo>
                <a:lnTo>
                  <a:pt x="2589" y="778"/>
                </a:lnTo>
                <a:lnTo>
                  <a:pt x="2529" y="800"/>
                </a:lnTo>
                <a:lnTo>
                  <a:pt x="2458" y="822"/>
                </a:lnTo>
                <a:lnTo>
                  <a:pt x="2382" y="843"/>
                </a:lnTo>
                <a:lnTo>
                  <a:pt x="2301" y="865"/>
                </a:lnTo>
                <a:lnTo>
                  <a:pt x="2214" y="887"/>
                </a:lnTo>
                <a:lnTo>
                  <a:pt x="2030" y="930"/>
                </a:lnTo>
                <a:lnTo>
                  <a:pt x="1823" y="979"/>
                </a:lnTo>
                <a:lnTo>
                  <a:pt x="1606" y="1034"/>
                </a:lnTo>
                <a:lnTo>
                  <a:pt x="1378" y="1094"/>
                </a:lnTo>
                <a:lnTo>
                  <a:pt x="1145" y="1164"/>
                </a:lnTo>
                <a:lnTo>
                  <a:pt x="912" y="1241"/>
                </a:lnTo>
                <a:lnTo>
                  <a:pt x="673" y="1328"/>
                </a:lnTo>
                <a:lnTo>
                  <a:pt x="440" y="1431"/>
                </a:lnTo>
                <a:lnTo>
                  <a:pt x="217" y="1545"/>
                </a:lnTo>
                <a:lnTo>
                  <a:pt x="0" y="1671"/>
                </a:lnTo>
                <a:lnTo>
                  <a:pt x="353" y="1671"/>
                </a:lnTo>
                <a:lnTo>
                  <a:pt x="554" y="1567"/>
                </a:lnTo>
                <a:lnTo>
                  <a:pt x="754" y="1469"/>
                </a:lnTo>
                <a:lnTo>
                  <a:pt x="955" y="1388"/>
                </a:lnTo>
                <a:lnTo>
                  <a:pt x="1145" y="1311"/>
                </a:lnTo>
                <a:lnTo>
                  <a:pt x="1335" y="1241"/>
                </a:lnTo>
                <a:lnTo>
                  <a:pt x="1519" y="1186"/>
                </a:lnTo>
                <a:lnTo>
                  <a:pt x="1693" y="1132"/>
                </a:lnTo>
                <a:lnTo>
                  <a:pt x="1861" y="1083"/>
                </a:lnTo>
                <a:lnTo>
                  <a:pt x="2019" y="1045"/>
                </a:lnTo>
                <a:lnTo>
                  <a:pt x="2165" y="1007"/>
                </a:lnTo>
                <a:lnTo>
                  <a:pt x="2301" y="974"/>
                </a:lnTo>
                <a:lnTo>
                  <a:pt x="2426" y="947"/>
                </a:lnTo>
                <a:lnTo>
                  <a:pt x="2534" y="914"/>
                </a:lnTo>
                <a:lnTo>
                  <a:pt x="2626" y="892"/>
                </a:lnTo>
                <a:lnTo>
                  <a:pt x="2702" y="865"/>
                </a:lnTo>
                <a:lnTo>
                  <a:pt x="2762" y="838"/>
                </a:lnTo>
                <a:lnTo>
                  <a:pt x="2800" y="816"/>
                </a:lnTo>
                <a:lnTo>
                  <a:pt x="2827" y="794"/>
                </a:lnTo>
                <a:lnTo>
                  <a:pt x="2849" y="767"/>
                </a:lnTo>
                <a:lnTo>
                  <a:pt x="2865" y="745"/>
                </a:lnTo>
                <a:lnTo>
                  <a:pt x="2876" y="724"/>
                </a:lnTo>
                <a:lnTo>
                  <a:pt x="2882" y="702"/>
                </a:lnTo>
                <a:lnTo>
                  <a:pt x="2876" y="658"/>
                </a:lnTo>
                <a:lnTo>
                  <a:pt x="2854" y="620"/>
                </a:lnTo>
                <a:lnTo>
                  <a:pt x="2833" y="588"/>
                </a:lnTo>
                <a:lnTo>
                  <a:pt x="2800" y="560"/>
                </a:lnTo>
                <a:lnTo>
                  <a:pt x="2773" y="544"/>
                </a:lnTo>
                <a:lnTo>
                  <a:pt x="2773" y="544"/>
                </a:lnTo>
                <a:close/>
              </a:path>
            </a:pathLst>
          </a:custGeom>
          <a:solidFill>
            <a:srgbClr val="1CADE4">
              <a:lumMod val="25000"/>
            </a:srgbClr>
          </a:solidFill>
          <a:ln>
            <a:noFill/>
          </a:ln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038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642 -0.00626 L -0.26145 0.01388 L -0.19153 0.03055 L -0.18502 0.02916 L -0.1565 0.03819 L -0.1151 0.03819 L -0.05859 0.01388 L 6.66667E-6 -8.88889E-6 " pathEditMode="relative" ptsTypes="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0" y="0"/>
            <a:ext cx="3657600" cy="823424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1031" y="495895"/>
            <a:ext cx="4597956" cy="5634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400"/>
              </a:lnSpc>
              <a:buNone/>
            </a:pPr>
            <a:r>
              <a:rPr lang="en-US" sz="3500" b="1" kern="0" spc="-106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Convenio de Albufeira</a:t>
            </a:r>
            <a:endParaRPr lang="en-US" sz="3500" dirty="0"/>
          </a:p>
        </p:txBody>
      </p:sp>
      <p:sp>
        <p:nvSpPr>
          <p:cNvPr id="4" name="Shape 1"/>
          <p:cNvSpPr/>
          <p:nvPr/>
        </p:nvSpPr>
        <p:spPr>
          <a:xfrm>
            <a:off x="631031" y="1329690"/>
            <a:ext cx="4765238" cy="2199323"/>
          </a:xfrm>
          <a:prstGeom prst="roundRect">
            <a:avLst>
              <a:gd name="adj" fmla="val 3444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5" name="Text 2"/>
          <p:cNvSpPr/>
          <p:nvPr/>
        </p:nvSpPr>
        <p:spPr>
          <a:xfrm>
            <a:off x="818912" y="1517571"/>
            <a:ext cx="2254091" cy="281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00"/>
              </a:lnSpc>
              <a:buNone/>
            </a:pPr>
            <a:r>
              <a:rPr lang="en-US" sz="1750" b="1" kern="0" spc="-53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30 noviembre 1998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818912" y="1907381"/>
            <a:ext cx="4389477" cy="8658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400" kern="0" spc="-28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Convenio sobre Cooperación para la Protección y el Aprovechamiento Sostenible </a:t>
            </a:r>
            <a:r>
              <a:rPr lang="en-US" sz="1400" i="1" kern="0" spc="-28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 </a:t>
            </a:r>
            <a:r>
              <a:rPr lang="en-US" sz="1400" kern="0" spc="-28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las aguas de las Cuencas Hidrográficas Hispano-Portuguesas.</a:t>
            </a:r>
            <a:endParaRPr lang="en-US" sz="1400" dirty="0"/>
          </a:p>
        </p:txBody>
      </p:sp>
      <p:sp>
        <p:nvSpPr>
          <p:cNvPr id="7" name="Shape 4"/>
          <p:cNvSpPr/>
          <p:nvPr/>
        </p:nvSpPr>
        <p:spPr>
          <a:xfrm>
            <a:off x="5576530" y="1329690"/>
            <a:ext cx="4765238" cy="2199323"/>
          </a:xfrm>
          <a:prstGeom prst="roundRect">
            <a:avLst>
              <a:gd name="adj" fmla="val 3444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8" name="Text 5"/>
          <p:cNvSpPr/>
          <p:nvPr/>
        </p:nvSpPr>
        <p:spPr>
          <a:xfrm>
            <a:off x="5764411" y="1517571"/>
            <a:ext cx="2254091" cy="281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00"/>
              </a:lnSpc>
              <a:buNone/>
            </a:pPr>
            <a:r>
              <a:rPr lang="en-US" sz="1750" b="1" kern="0" spc="-53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Cinco DHI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5764411" y="1907381"/>
            <a:ext cx="4389477" cy="288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400" kern="0" spc="-28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Miño, Limia, Duero, Tajo y Guadiana.</a:t>
            </a:r>
            <a:endParaRPr lang="en-US" sz="1400" dirty="0"/>
          </a:p>
        </p:txBody>
      </p:sp>
      <p:sp>
        <p:nvSpPr>
          <p:cNvPr id="10" name="Text 7"/>
          <p:cNvSpPr/>
          <p:nvPr/>
        </p:nvSpPr>
        <p:spPr>
          <a:xfrm>
            <a:off x="5764411" y="2304098"/>
            <a:ext cx="4389477" cy="288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400" kern="0" spc="-28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% Superficie de cada país: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5764411" y="2700814"/>
            <a:ext cx="4389477" cy="288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250"/>
              </a:lnSpc>
              <a:buSzPct val="100000"/>
              <a:buChar char="•"/>
            </a:pPr>
            <a:r>
              <a:rPr lang="en-US" sz="1400" kern="0" spc="-28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64% Portugal</a:t>
            </a:r>
            <a:endParaRPr lang="en-US" sz="1400" dirty="0"/>
          </a:p>
        </p:txBody>
      </p:sp>
      <p:sp>
        <p:nvSpPr>
          <p:cNvPr id="12" name="Text 9"/>
          <p:cNvSpPr/>
          <p:nvPr/>
        </p:nvSpPr>
        <p:spPr>
          <a:xfrm>
            <a:off x="5764411" y="3052524"/>
            <a:ext cx="4389477" cy="288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250"/>
              </a:lnSpc>
              <a:buSzPct val="100000"/>
              <a:buChar char="•"/>
            </a:pPr>
            <a:r>
              <a:rPr lang="en-US" sz="1400" kern="0" spc="-28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42% España</a:t>
            </a:r>
            <a:endParaRPr lang="en-US" sz="1400" dirty="0"/>
          </a:p>
        </p:txBody>
      </p:sp>
      <p:sp>
        <p:nvSpPr>
          <p:cNvPr id="13" name="Shape 10"/>
          <p:cNvSpPr/>
          <p:nvPr/>
        </p:nvSpPr>
        <p:spPr>
          <a:xfrm>
            <a:off x="631031" y="3709273"/>
            <a:ext cx="4765238" cy="1739503"/>
          </a:xfrm>
          <a:prstGeom prst="roundRect">
            <a:avLst>
              <a:gd name="adj" fmla="val 4354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14" name="Text 11"/>
          <p:cNvSpPr/>
          <p:nvPr/>
        </p:nvSpPr>
        <p:spPr>
          <a:xfrm>
            <a:off x="818912" y="3897154"/>
            <a:ext cx="2254091" cy="281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00"/>
              </a:lnSpc>
              <a:buNone/>
            </a:pPr>
            <a:r>
              <a:rPr lang="en-US" sz="1750" b="1" kern="0" spc="-53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Compromiso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818912" y="4286964"/>
            <a:ext cx="4389477" cy="5772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400" kern="0" spc="-28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Proteger y utilizar de manera sostenible los recursos hídricos compartidos.</a:t>
            </a:r>
            <a:endParaRPr lang="en-US" sz="1400" dirty="0"/>
          </a:p>
        </p:txBody>
      </p:sp>
      <p:sp>
        <p:nvSpPr>
          <p:cNvPr id="16" name="Shape 13"/>
          <p:cNvSpPr/>
          <p:nvPr/>
        </p:nvSpPr>
        <p:spPr>
          <a:xfrm>
            <a:off x="5576530" y="3709273"/>
            <a:ext cx="4765238" cy="1739503"/>
          </a:xfrm>
          <a:prstGeom prst="roundRect">
            <a:avLst>
              <a:gd name="adj" fmla="val 4354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17" name="Text 14"/>
          <p:cNvSpPr/>
          <p:nvPr/>
        </p:nvSpPr>
        <p:spPr>
          <a:xfrm>
            <a:off x="5764411" y="3897154"/>
            <a:ext cx="2254091" cy="281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00"/>
              </a:lnSpc>
              <a:buNone/>
            </a:pPr>
            <a:r>
              <a:rPr lang="en-US" sz="1750" b="1" kern="0" spc="-53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Enfoque ambiental</a:t>
            </a:r>
            <a:endParaRPr lang="en-US" sz="1750" dirty="0"/>
          </a:p>
        </p:txBody>
      </p:sp>
      <p:sp>
        <p:nvSpPr>
          <p:cNvPr id="18" name="Text 15"/>
          <p:cNvSpPr/>
          <p:nvPr/>
        </p:nvSpPr>
        <p:spPr>
          <a:xfrm>
            <a:off x="5764411" y="4286964"/>
            <a:ext cx="4389477" cy="5772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400" kern="0" spc="-28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Supera enfoques anteriores centrados sólo en el aprovechamiento de los recursos. </a:t>
            </a:r>
            <a:endParaRPr lang="en-US" sz="1400" dirty="0"/>
          </a:p>
        </p:txBody>
      </p:sp>
      <p:sp>
        <p:nvSpPr>
          <p:cNvPr id="19" name="Text 16"/>
          <p:cNvSpPr/>
          <p:nvPr/>
        </p:nvSpPr>
        <p:spPr>
          <a:xfrm>
            <a:off x="5764411" y="4972288"/>
            <a:ext cx="4389477" cy="288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400" kern="0" spc="-28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Alineado con la DMA.</a:t>
            </a:r>
            <a:endParaRPr lang="en-US" sz="1400" dirty="0"/>
          </a:p>
        </p:txBody>
      </p:sp>
      <p:sp>
        <p:nvSpPr>
          <p:cNvPr id="20" name="Shape 17"/>
          <p:cNvSpPr/>
          <p:nvPr/>
        </p:nvSpPr>
        <p:spPr>
          <a:xfrm>
            <a:off x="631031" y="5629037"/>
            <a:ext cx="9710738" cy="2109311"/>
          </a:xfrm>
          <a:prstGeom prst="roundRect">
            <a:avLst>
              <a:gd name="adj" fmla="val 3591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21" name="Text 18"/>
          <p:cNvSpPr/>
          <p:nvPr/>
        </p:nvSpPr>
        <p:spPr>
          <a:xfrm>
            <a:off x="818912" y="5816918"/>
            <a:ext cx="3494842" cy="281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00"/>
              </a:lnSpc>
              <a:buNone/>
            </a:pPr>
            <a:r>
              <a:rPr lang="en-US" sz="1750" b="1" kern="0" spc="-53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Ámbitos principales de aplicación</a:t>
            </a:r>
            <a:endParaRPr lang="en-US" sz="1750" dirty="0"/>
          </a:p>
        </p:txBody>
      </p:sp>
      <p:sp>
        <p:nvSpPr>
          <p:cNvPr id="22" name="Text 19"/>
          <p:cNvSpPr/>
          <p:nvPr/>
        </p:nvSpPr>
        <p:spPr>
          <a:xfrm>
            <a:off x="818912" y="6206728"/>
            <a:ext cx="9334976" cy="288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250"/>
              </a:lnSpc>
              <a:buSzPct val="100000"/>
              <a:buChar char="•"/>
            </a:pPr>
            <a:r>
              <a:rPr lang="en-US" sz="1400" kern="0" spc="-28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Planificación hidrológica en las cuencas Internacionales. </a:t>
            </a:r>
            <a:endParaRPr lang="en-US" sz="1400" dirty="0"/>
          </a:p>
        </p:txBody>
      </p:sp>
      <p:sp>
        <p:nvSpPr>
          <p:cNvPr id="23" name="Text 20"/>
          <p:cNvSpPr/>
          <p:nvPr/>
        </p:nvSpPr>
        <p:spPr>
          <a:xfrm>
            <a:off x="818912" y="6558439"/>
            <a:ext cx="9334976" cy="288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250"/>
              </a:lnSpc>
              <a:buSzPct val="100000"/>
              <a:buChar char="•"/>
            </a:pPr>
            <a:r>
              <a:rPr lang="en-US" sz="1400" kern="0" spc="-28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Gestión del agua: régimen de caudales</a:t>
            </a:r>
            <a:endParaRPr lang="en-US" sz="1400" dirty="0"/>
          </a:p>
        </p:txBody>
      </p:sp>
      <p:sp>
        <p:nvSpPr>
          <p:cNvPr id="24" name="Text 21"/>
          <p:cNvSpPr/>
          <p:nvPr/>
        </p:nvSpPr>
        <p:spPr>
          <a:xfrm>
            <a:off x="818912" y="6910149"/>
            <a:ext cx="9334976" cy="288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250"/>
              </a:lnSpc>
              <a:buSzPct val="100000"/>
              <a:buChar char="•"/>
            </a:pPr>
            <a:r>
              <a:rPr lang="en-US" sz="1400" kern="0" spc="-28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Prevención y gestión coordinada de los fenómenos hidrometeorológicos extremos. </a:t>
            </a:r>
            <a:endParaRPr lang="en-US" sz="1400" dirty="0"/>
          </a:p>
        </p:txBody>
      </p:sp>
      <p:sp>
        <p:nvSpPr>
          <p:cNvPr id="25" name="Text 22"/>
          <p:cNvSpPr/>
          <p:nvPr/>
        </p:nvSpPr>
        <p:spPr>
          <a:xfrm>
            <a:off x="818912" y="7261860"/>
            <a:ext cx="9334976" cy="288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250"/>
              </a:lnSpc>
              <a:buSzPct val="100000"/>
              <a:buChar char="•"/>
            </a:pPr>
            <a:r>
              <a:rPr lang="en-US" sz="1400" kern="0" spc="-28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Control y mejora del estado de las masas de agua.</a:t>
            </a:r>
            <a:endParaRPr lang="en-US" sz="1400" dirty="0"/>
          </a:p>
        </p:txBody>
      </p:sp>
      <p:pic>
        <p:nvPicPr>
          <p:cNvPr id="26" name="Imagen 25" descr="Icono&#10;&#10;El contenido generado por IA puede ser incorrecto.">
            <a:extLst>
              <a:ext uri="{FF2B5EF4-FFF2-40B4-BE49-F238E27FC236}">
                <a16:creationId xmlns:a16="http://schemas.microsoft.com/office/drawing/2014/main" id="{2287EAC4-250F-FF71-934B-CED57B1DD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1767" y="7064886"/>
            <a:ext cx="1090613" cy="9171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29159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1628" y="2937153"/>
            <a:ext cx="6490335" cy="5728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500"/>
              </a:lnSpc>
              <a:buNone/>
            </a:pPr>
            <a:r>
              <a:rPr lang="en-US" sz="3600" b="1" kern="0" spc="-108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Acciones principales en el Tajo</a:t>
            </a:r>
            <a:endParaRPr lang="en-US" sz="36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628" y="3784878"/>
            <a:ext cx="458272" cy="45827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41628" y="4426387"/>
            <a:ext cx="3112175" cy="2864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kern="0" spc="-54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Gestión fenómenos extremos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41628" y="4822746"/>
            <a:ext cx="3130510" cy="5867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kern="0" spc="-29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Intercambio información hidrometeorológica</a:t>
            </a:r>
            <a:endParaRPr lang="en-US" sz="14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7053" y="3784878"/>
            <a:ext cx="458272" cy="45827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047053" y="4426387"/>
            <a:ext cx="2291596" cy="2864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kern="0" spc="-54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Calidad</a:t>
            </a:r>
            <a:endParaRPr lang="en-US" sz="1800" dirty="0"/>
          </a:p>
        </p:txBody>
      </p:sp>
      <p:sp>
        <p:nvSpPr>
          <p:cNvPr id="9" name="Text 4"/>
          <p:cNvSpPr/>
          <p:nvPr/>
        </p:nvSpPr>
        <p:spPr>
          <a:xfrm>
            <a:off x="4047053" y="4822746"/>
            <a:ext cx="3130629" cy="5867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kern="0" spc="-29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Grupo de trabajo de calidad de las aguas </a:t>
            </a:r>
            <a:endParaRPr lang="en-US" sz="14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2598" y="3784878"/>
            <a:ext cx="458272" cy="45827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452598" y="4426387"/>
            <a:ext cx="2291596" cy="2864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kern="0" spc="-54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Gestión del agua</a:t>
            </a:r>
            <a:endParaRPr lang="en-US" sz="1800" dirty="0"/>
          </a:p>
        </p:txBody>
      </p:sp>
      <p:sp>
        <p:nvSpPr>
          <p:cNvPr id="12" name="Text 6"/>
          <p:cNvSpPr/>
          <p:nvPr/>
        </p:nvSpPr>
        <p:spPr>
          <a:xfrm>
            <a:off x="7452598" y="4822746"/>
            <a:ext cx="3130629" cy="2933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kern="0" spc="-29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Régimen de caudales</a:t>
            </a:r>
            <a:endParaRPr lang="en-US" sz="14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58143" y="3784878"/>
            <a:ext cx="458272" cy="458272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0858143" y="4426387"/>
            <a:ext cx="2291596" cy="2864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kern="0" spc="-54" dirty="0" err="1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Gobernanza</a:t>
            </a:r>
            <a:r>
              <a:rPr lang="en-US" sz="1800" b="1" kern="0" spc="-54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y </a:t>
            </a:r>
            <a:r>
              <a:rPr lang="en-US" sz="1800" b="1" kern="0" spc="-54" dirty="0" err="1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Participación</a:t>
            </a:r>
            <a:endParaRPr lang="en-US" sz="1800" dirty="0"/>
          </a:p>
        </p:txBody>
      </p:sp>
      <p:sp>
        <p:nvSpPr>
          <p:cNvPr id="15" name="Text 8"/>
          <p:cNvSpPr/>
          <p:nvPr/>
        </p:nvSpPr>
        <p:spPr>
          <a:xfrm>
            <a:off x="10858143" y="4822746"/>
            <a:ext cx="3130629" cy="5867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kern="0" spc="-29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Participación proyectos impacto transfronterizo</a:t>
            </a:r>
            <a:endParaRPr lang="en-US" sz="1400" dirty="0"/>
          </a:p>
        </p:txBody>
      </p:sp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628" y="5959435"/>
            <a:ext cx="458272" cy="458272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641628" y="6600944"/>
            <a:ext cx="2291596" cy="2864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kern="0" spc="-54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Planificación</a:t>
            </a:r>
            <a:endParaRPr lang="en-US" sz="1800" dirty="0"/>
          </a:p>
        </p:txBody>
      </p:sp>
      <p:sp>
        <p:nvSpPr>
          <p:cNvPr id="18" name="Text 10"/>
          <p:cNvSpPr/>
          <p:nvPr/>
        </p:nvSpPr>
        <p:spPr>
          <a:xfrm>
            <a:off x="641628" y="6997303"/>
            <a:ext cx="3130510" cy="5867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kern="0" spc="-29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Mejora de conocimiento del estado ecológico</a:t>
            </a:r>
            <a:endParaRPr lang="en-US" sz="1400" dirty="0"/>
          </a:p>
        </p:txBody>
      </p:sp>
      <p:pic>
        <p:nvPicPr>
          <p:cNvPr id="19" name="Imagen 18" descr="Icono&#10;&#10;El contenido generado por IA puede ser incorrecto.">
            <a:extLst>
              <a:ext uri="{FF2B5EF4-FFF2-40B4-BE49-F238E27FC236}">
                <a16:creationId xmlns:a16="http://schemas.microsoft.com/office/drawing/2014/main" id="{FB6A5523-94EE-1AA5-13F9-0347ABEB53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91767" y="7064886"/>
            <a:ext cx="1090613" cy="9171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>
            <a:extLst>
              <a:ext uri="{FF2B5EF4-FFF2-40B4-BE49-F238E27FC236}">
                <a16:creationId xmlns:a16="http://schemas.microsoft.com/office/drawing/2014/main" id="{B586A402-F83D-863C-204E-85225D5C9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1495" y="0"/>
            <a:ext cx="1868905" cy="8229600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654248" y="513993"/>
            <a:ext cx="13321903" cy="11682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550"/>
              </a:lnSpc>
              <a:buNone/>
            </a:pPr>
            <a:r>
              <a:rPr lang="en-US" sz="3650" b="1" kern="0" spc="-110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Coordinación en la </a:t>
            </a:r>
            <a:r>
              <a:rPr lang="en-US" sz="3650" b="1" kern="0" spc="-110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gestión</a:t>
            </a:r>
            <a:r>
              <a:rPr lang="en-US" sz="3650" b="1" kern="0" spc="-110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de fenómenos hidrometeorológicos extremos: </a:t>
            </a:r>
            <a:endParaRPr lang="en-US" sz="3650" dirty="0"/>
          </a:p>
        </p:txBody>
      </p:sp>
      <p:sp>
        <p:nvSpPr>
          <p:cNvPr id="3" name="Text 1"/>
          <p:cNvSpPr/>
          <p:nvPr/>
        </p:nvSpPr>
        <p:spPr>
          <a:xfrm>
            <a:off x="777048" y="2027312"/>
            <a:ext cx="2707600" cy="2920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800" b="1" kern="0" spc="-55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Proyecto SICOINFRONJO</a:t>
            </a:r>
            <a:endParaRPr lang="en-US" sz="1800" dirty="0"/>
          </a:p>
        </p:txBody>
      </p:sp>
      <p:sp>
        <p:nvSpPr>
          <p:cNvPr id="4" name="Text 2"/>
          <p:cNvSpPr/>
          <p:nvPr/>
        </p:nvSpPr>
        <p:spPr>
          <a:xfrm>
            <a:off x="777048" y="2506301"/>
            <a:ext cx="4136112" cy="8972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350"/>
              </a:lnSpc>
              <a:buNone/>
            </a:pPr>
            <a:r>
              <a:rPr lang="en-US" sz="1450" b="1" kern="0" spc="-29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Si</a:t>
            </a:r>
            <a:r>
              <a:rPr lang="en-US" sz="1450" kern="0" spc="-29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stema </a:t>
            </a:r>
            <a:r>
              <a:rPr lang="en-US" sz="1450" b="1" kern="0" spc="-29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</a:t>
            </a:r>
            <a:r>
              <a:rPr lang="en-US" sz="1450" kern="0" spc="-29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njunto de Comunicación de </a:t>
            </a:r>
            <a:r>
              <a:rPr lang="en-US" sz="1450" b="1" kern="0" spc="-29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Inf</a:t>
            </a:r>
            <a:r>
              <a:rPr lang="en-US" sz="1450" kern="0" spc="-29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ormación Hidrológica en el Tramo Trans</a:t>
            </a:r>
            <a:r>
              <a:rPr lang="en-US" sz="1450" b="1" kern="0" spc="-29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fron</a:t>
            </a:r>
            <a:r>
              <a:rPr lang="en-US" sz="1450" kern="0" spc="-29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terizo del Río Ta</a:t>
            </a:r>
            <a:r>
              <a:rPr lang="en-US" sz="1450" b="1" kern="0" spc="-29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jo</a:t>
            </a:r>
            <a:endParaRPr lang="en-US" sz="14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1552" y="2027312"/>
            <a:ext cx="2885599" cy="1168241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4838" y="2138385"/>
            <a:ext cx="3032284" cy="78819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2296166" y="4202746"/>
            <a:ext cx="2336602" cy="2920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1800" b="1" kern="0" spc="-55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Objetivo</a:t>
            </a:r>
            <a:endParaRPr lang="en-US" sz="1800" dirty="0"/>
          </a:p>
        </p:txBody>
      </p:sp>
      <p:sp>
        <p:nvSpPr>
          <p:cNvPr id="8" name="Text 4"/>
          <p:cNvSpPr/>
          <p:nvPr/>
        </p:nvSpPr>
        <p:spPr>
          <a:xfrm>
            <a:off x="173400" y="4606963"/>
            <a:ext cx="4459367" cy="5981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350"/>
              </a:lnSpc>
              <a:buNone/>
            </a:pPr>
            <a:r>
              <a:rPr lang="en-US" sz="1450" kern="0" spc="-29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Habilitar el intercambio de datos </a:t>
            </a:r>
            <a:r>
              <a:rPr lang="en-US" sz="1450" kern="0" spc="-29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hidrológicos</a:t>
            </a:r>
            <a:r>
              <a:rPr lang="en-US" sz="1450" kern="0" spc="-29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br>
              <a:rPr lang="en-US" sz="1450" kern="0" spc="-29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</a:br>
            <a:r>
              <a:rPr lang="en-US" sz="1450" kern="0" spc="-29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</a:t>
            </a:r>
            <a:r>
              <a:rPr lang="en-US" sz="1450" kern="0" spc="-29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tiempo real entre España y Portugal.</a:t>
            </a:r>
            <a:endParaRPr lang="en-US" sz="14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3160" y="3738759"/>
            <a:ext cx="3842385" cy="384238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035937" y="4202746"/>
            <a:ext cx="2336602" cy="2920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kern="0" spc="-55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Beneficios</a:t>
            </a:r>
            <a:endParaRPr lang="en-US" sz="1800" dirty="0"/>
          </a:p>
        </p:txBody>
      </p:sp>
      <p:sp>
        <p:nvSpPr>
          <p:cNvPr id="11" name="Text 6"/>
          <p:cNvSpPr/>
          <p:nvPr/>
        </p:nvSpPr>
        <p:spPr>
          <a:xfrm>
            <a:off x="9035937" y="4606963"/>
            <a:ext cx="4459367" cy="5981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kern="0" spc="-29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Mejora en la toma de </a:t>
            </a:r>
            <a:r>
              <a:rPr lang="en-US" sz="1450" kern="0" spc="-29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decisiones</a:t>
            </a:r>
            <a:r>
              <a:rPr lang="en-US" sz="1450" kern="0" spc="-29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br>
              <a:rPr lang="en-US" sz="1450" kern="0" spc="-29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</a:br>
            <a:r>
              <a:rPr lang="en-US" sz="1450" kern="0" spc="-29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y respuesta a eventos hidrológicos.</a:t>
            </a:r>
            <a:endParaRPr lang="en-US" sz="14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3160" y="3738759"/>
            <a:ext cx="3842385" cy="3842385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035937" y="6413737"/>
            <a:ext cx="2336602" cy="2920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kern="0" spc="-55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Importancia</a:t>
            </a:r>
            <a:endParaRPr lang="en-US" sz="1800" dirty="0"/>
          </a:p>
        </p:txBody>
      </p:sp>
      <p:sp>
        <p:nvSpPr>
          <p:cNvPr id="14" name="Text 8"/>
          <p:cNvSpPr/>
          <p:nvPr/>
        </p:nvSpPr>
        <p:spPr>
          <a:xfrm>
            <a:off x="9035937" y="6817954"/>
            <a:ext cx="4459367" cy="299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kern="0" spc="-29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Coordinación en la </a:t>
            </a:r>
            <a:r>
              <a:rPr lang="en-US" sz="1450" kern="0" spc="-29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gestión</a:t>
            </a:r>
            <a:r>
              <a:rPr lang="en-US" sz="1450" kern="0" spc="-29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br>
              <a:rPr lang="en-US" sz="1450" kern="0" spc="-29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</a:br>
            <a:r>
              <a:rPr lang="en-US" sz="1450" kern="0" spc="-29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 episodios de avenida.</a:t>
            </a:r>
            <a:endParaRPr lang="en-US" sz="14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3160" y="3738759"/>
            <a:ext cx="3842385" cy="3842385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2260090" y="6413737"/>
            <a:ext cx="2372678" cy="2920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1800" b="1" kern="0" spc="-55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Puesta en explotación</a:t>
            </a:r>
            <a:endParaRPr lang="en-US" sz="1800" dirty="0"/>
          </a:p>
        </p:txBody>
      </p:sp>
      <p:sp>
        <p:nvSpPr>
          <p:cNvPr id="17" name="Text 10"/>
          <p:cNvSpPr/>
          <p:nvPr/>
        </p:nvSpPr>
        <p:spPr>
          <a:xfrm>
            <a:off x="173400" y="6817954"/>
            <a:ext cx="4459367" cy="6747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50"/>
              </a:lnSpc>
              <a:buNone/>
            </a:pPr>
            <a:r>
              <a:rPr lang="en-US" sz="1450" kern="0" spc="-29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Operativo </a:t>
            </a:r>
            <a:r>
              <a:rPr lang="en-US" sz="1450" kern="0" spc="-29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desde</a:t>
            </a:r>
            <a:r>
              <a:rPr lang="en-US" sz="1450" kern="0" spc="-29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2013</a:t>
            </a:r>
          </a:p>
          <a:p>
            <a:pPr marL="0" indent="0" algn="r">
              <a:lnSpc>
                <a:spcPts val="2350"/>
              </a:lnSpc>
              <a:buNone/>
            </a:pPr>
            <a:r>
              <a:rPr lang="en-US" sz="1450" kern="0" spc="-29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Modelo</a:t>
            </a:r>
            <a:r>
              <a:rPr lang="en-US" sz="1450" kern="0" spc="-29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 de los </a:t>
            </a:r>
            <a:r>
              <a:rPr lang="en-US" sz="1450" kern="0" spc="-29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sistemas</a:t>
            </a:r>
            <a:r>
              <a:rPr lang="en-US" sz="1450" kern="0" spc="-29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 de </a:t>
            </a:r>
            <a:r>
              <a:rPr lang="en-US" sz="1450" kern="0" spc="-29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otras</a:t>
            </a:r>
            <a:r>
              <a:rPr lang="en-US" sz="1450" kern="0" spc="-29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 </a:t>
            </a:r>
            <a:r>
              <a:rPr lang="en-US" sz="1450" kern="0" spc="-29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cuencas</a:t>
            </a:r>
            <a:endParaRPr lang="en-US" sz="1450" dirty="0"/>
          </a:p>
        </p:txBody>
      </p:sp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3160" y="3738759"/>
            <a:ext cx="3842385" cy="3842385"/>
          </a:xfrm>
          <a:prstGeom prst="rect">
            <a:avLst/>
          </a:prstGeom>
        </p:spPr>
      </p:pic>
      <p:pic>
        <p:nvPicPr>
          <p:cNvPr id="20" name="Imagen 19" descr="Icono&#10;&#10;El contenido generado por IA puede ser incorrecto.">
            <a:extLst>
              <a:ext uri="{FF2B5EF4-FFF2-40B4-BE49-F238E27FC236}">
                <a16:creationId xmlns:a16="http://schemas.microsoft.com/office/drawing/2014/main" id="{6166F879-D2B9-35A5-F446-A70A252FD8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191767" y="7064886"/>
            <a:ext cx="1090613" cy="9171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1245989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97588" y="1656398"/>
            <a:ext cx="13234987" cy="1046440"/>
          </a:xfrm>
          <a:prstGeom prst="roundRect">
            <a:avLst>
              <a:gd name="adj" fmla="val 8002"/>
            </a:avLst>
          </a:prstGeom>
          <a:solidFill>
            <a:schemeClr val="accent5">
              <a:lumMod val="75000"/>
            </a:schemeClr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4" name="Text 1"/>
          <p:cNvSpPr/>
          <p:nvPr/>
        </p:nvSpPr>
        <p:spPr>
          <a:xfrm>
            <a:off x="904637" y="1930420"/>
            <a:ext cx="3987403" cy="4983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900"/>
              </a:lnSpc>
              <a:buNone/>
            </a:pPr>
            <a:r>
              <a:rPr lang="en-US" sz="3100" b="1" kern="0" spc="-94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Enfoque del proyecto </a:t>
            </a:r>
            <a:endParaRPr lang="en-US" sz="3100" dirty="0"/>
          </a:p>
        </p:txBody>
      </p:sp>
      <p:sp>
        <p:nvSpPr>
          <p:cNvPr id="5" name="Shape 2"/>
          <p:cNvSpPr/>
          <p:nvPr/>
        </p:nvSpPr>
        <p:spPr>
          <a:xfrm>
            <a:off x="697706" y="3065383"/>
            <a:ext cx="4278749" cy="1371124"/>
          </a:xfrm>
          <a:prstGeom prst="roundRect">
            <a:avLst>
              <a:gd name="adj" fmla="val 6107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6" name="Text 3"/>
          <p:cNvSpPr/>
          <p:nvPr/>
        </p:nvSpPr>
        <p:spPr>
          <a:xfrm>
            <a:off x="904637" y="3272314"/>
            <a:ext cx="3864888" cy="638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1550" kern="0" spc="-3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Definir los trabajos necesarios para crear un</a:t>
            </a:r>
            <a:r>
              <a:rPr lang="en-US" sz="1550" b="1" kern="0" spc="-3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red de intercambio de información</a:t>
            </a:r>
            <a:r>
              <a:rPr lang="en-US" sz="1550" kern="0" spc="-3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5175766" y="3065383"/>
            <a:ext cx="4278749" cy="1371124"/>
          </a:xfrm>
          <a:prstGeom prst="roundRect">
            <a:avLst>
              <a:gd name="adj" fmla="val 6107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8" name="Text 5"/>
          <p:cNvSpPr/>
          <p:nvPr/>
        </p:nvSpPr>
        <p:spPr>
          <a:xfrm>
            <a:off x="5382697" y="3272314"/>
            <a:ext cx="3864888" cy="638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1550" kern="0" spc="-3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Implementar las </a:t>
            </a:r>
            <a:r>
              <a:rPr lang="en-US" sz="1550" b="1" kern="0" spc="-3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obras e instalaciones</a:t>
            </a:r>
            <a:r>
              <a:rPr lang="en-US" sz="1550" kern="0" spc="-3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necesarias.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9653826" y="3065383"/>
            <a:ext cx="4278749" cy="1371124"/>
          </a:xfrm>
          <a:prstGeom prst="roundRect">
            <a:avLst>
              <a:gd name="adj" fmla="val 6107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10" name="Text 7"/>
          <p:cNvSpPr/>
          <p:nvPr/>
        </p:nvSpPr>
        <p:spPr>
          <a:xfrm>
            <a:off x="9860756" y="3272314"/>
            <a:ext cx="3864888" cy="9572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1550" kern="0" spc="-3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Establecer un </a:t>
            </a:r>
            <a:r>
              <a:rPr lang="en-US" sz="1550" b="1" kern="0" spc="-3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sistema de comunicaciones y presentación de información en tiempo real</a:t>
            </a:r>
            <a:endParaRPr lang="en-US" sz="1550" dirty="0"/>
          </a:p>
        </p:txBody>
      </p:sp>
      <p:sp>
        <p:nvSpPr>
          <p:cNvPr id="11" name="Text 8"/>
          <p:cNvSpPr/>
          <p:nvPr/>
        </p:nvSpPr>
        <p:spPr>
          <a:xfrm>
            <a:off x="5321498" y="4735473"/>
            <a:ext cx="3987403" cy="4983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100" b="1" kern="0" spc="-9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Elementos clave</a:t>
            </a:r>
            <a:endParaRPr lang="en-US" sz="3100" dirty="0"/>
          </a:p>
        </p:txBody>
      </p:sp>
      <p:sp>
        <p:nvSpPr>
          <p:cNvPr id="12" name="Shape 9"/>
          <p:cNvSpPr/>
          <p:nvPr/>
        </p:nvSpPr>
        <p:spPr>
          <a:xfrm>
            <a:off x="2031742" y="5601295"/>
            <a:ext cx="448508" cy="448508"/>
          </a:xfrm>
          <a:prstGeom prst="roundRect">
            <a:avLst>
              <a:gd name="adj" fmla="val 18670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13" name="Text 10"/>
          <p:cNvSpPr/>
          <p:nvPr/>
        </p:nvSpPr>
        <p:spPr>
          <a:xfrm>
            <a:off x="2195929" y="5675947"/>
            <a:ext cx="120015" cy="299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b="1" kern="0" spc="-7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2350" dirty="0"/>
          </a:p>
        </p:txBody>
      </p:sp>
      <p:sp>
        <p:nvSpPr>
          <p:cNvPr id="14" name="Text 11"/>
          <p:cNvSpPr/>
          <p:nvPr/>
        </p:nvSpPr>
        <p:spPr>
          <a:xfrm>
            <a:off x="2679561" y="5601295"/>
            <a:ext cx="3602712" cy="311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950" b="1" kern="0" spc="-59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Identificación de las estaciones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2679561" y="6032301"/>
            <a:ext cx="5870019" cy="319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1550" kern="0" spc="-3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Tipos, parámetros y frecuencia</a:t>
            </a:r>
            <a:endParaRPr lang="en-US" sz="1550" dirty="0"/>
          </a:p>
        </p:txBody>
      </p:sp>
      <p:sp>
        <p:nvSpPr>
          <p:cNvPr id="16" name="Shape 13"/>
          <p:cNvSpPr/>
          <p:nvPr/>
        </p:nvSpPr>
        <p:spPr>
          <a:xfrm>
            <a:off x="8748891" y="5601295"/>
            <a:ext cx="448508" cy="448508"/>
          </a:xfrm>
          <a:prstGeom prst="roundRect">
            <a:avLst>
              <a:gd name="adj" fmla="val 18670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17" name="Text 14"/>
          <p:cNvSpPr/>
          <p:nvPr/>
        </p:nvSpPr>
        <p:spPr>
          <a:xfrm>
            <a:off x="8883432" y="5675947"/>
            <a:ext cx="179308" cy="299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b="1" kern="0" spc="-7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2350" dirty="0"/>
          </a:p>
        </p:txBody>
      </p:sp>
      <p:sp>
        <p:nvSpPr>
          <p:cNvPr id="18" name="Text 15"/>
          <p:cNvSpPr/>
          <p:nvPr/>
        </p:nvSpPr>
        <p:spPr>
          <a:xfrm>
            <a:off x="9396710" y="5601295"/>
            <a:ext cx="3259336" cy="311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950" b="1" kern="0" spc="-59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Garantizar la </a:t>
            </a:r>
            <a:r>
              <a:rPr lang="en-US" sz="1950" b="1" kern="0" spc="-59" dirty="0" err="1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comunicación</a:t>
            </a:r>
            <a:r>
              <a:rPr lang="en-US" sz="1950" b="1" kern="0" spc="-59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endParaRPr lang="en-US" sz="1950" dirty="0"/>
          </a:p>
        </p:txBody>
      </p:sp>
      <p:sp>
        <p:nvSpPr>
          <p:cNvPr id="19" name="Text 16"/>
          <p:cNvSpPr/>
          <p:nvPr/>
        </p:nvSpPr>
        <p:spPr>
          <a:xfrm>
            <a:off x="9396710" y="6032301"/>
            <a:ext cx="5870019" cy="319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1550" kern="0" spc="-3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Protocolos y redundancias</a:t>
            </a:r>
            <a:endParaRPr lang="en-US" sz="1550" dirty="0"/>
          </a:p>
        </p:txBody>
      </p:sp>
      <p:sp>
        <p:nvSpPr>
          <p:cNvPr id="20" name="Shape 17"/>
          <p:cNvSpPr/>
          <p:nvPr/>
        </p:nvSpPr>
        <p:spPr>
          <a:xfrm>
            <a:off x="2031742" y="6774894"/>
            <a:ext cx="448508" cy="448508"/>
          </a:xfrm>
          <a:prstGeom prst="roundRect">
            <a:avLst>
              <a:gd name="adj" fmla="val 18670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21" name="Text 18"/>
          <p:cNvSpPr/>
          <p:nvPr/>
        </p:nvSpPr>
        <p:spPr>
          <a:xfrm>
            <a:off x="2163902" y="6849546"/>
            <a:ext cx="184071" cy="299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b="1" kern="0" spc="-7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2350" dirty="0"/>
          </a:p>
        </p:txBody>
      </p:sp>
      <p:sp>
        <p:nvSpPr>
          <p:cNvPr id="22" name="Text 19"/>
          <p:cNvSpPr/>
          <p:nvPr/>
        </p:nvSpPr>
        <p:spPr>
          <a:xfrm>
            <a:off x="2679561" y="6774894"/>
            <a:ext cx="3135392" cy="311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950" b="1" kern="0" spc="-59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Infraestructuras integradas</a:t>
            </a:r>
            <a:endParaRPr lang="en-US" sz="1950" dirty="0"/>
          </a:p>
        </p:txBody>
      </p:sp>
      <p:sp>
        <p:nvSpPr>
          <p:cNvPr id="23" name="Text 20"/>
          <p:cNvSpPr/>
          <p:nvPr/>
        </p:nvSpPr>
        <p:spPr>
          <a:xfrm>
            <a:off x="2679561" y="7205900"/>
            <a:ext cx="5870019" cy="319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1550" kern="0" spc="-3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Compartidas por ambos países, no duplicadas</a:t>
            </a:r>
            <a:endParaRPr lang="en-US" sz="1550" dirty="0"/>
          </a:p>
        </p:txBody>
      </p:sp>
      <p:sp>
        <p:nvSpPr>
          <p:cNvPr id="24" name="Shape 21"/>
          <p:cNvSpPr/>
          <p:nvPr/>
        </p:nvSpPr>
        <p:spPr>
          <a:xfrm>
            <a:off x="8748891" y="6774894"/>
            <a:ext cx="448508" cy="448508"/>
          </a:xfrm>
          <a:prstGeom prst="roundRect">
            <a:avLst>
              <a:gd name="adj" fmla="val 18670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25" name="Text 22"/>
          <p:cNvSpPr/>
          <p:nvPr/>
        </p:nvSpPr>
        <p:spPr>
          <a:xfrm>
            <a:off x="8876526" y="6849546"/>
            <a:ext cx="193238" cy="299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b="1" kern="0" spc="-7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4</a:t>
            </a:r>
            <a:endParaRPr lang="en-US" sz="2350" dirty="0"/>
          </a:p>
        </p:txBody>
      </p:sp>
      <p:sp>
        <p:nvSpPr>
          <p:cNvPr id="26" name="Text 23"/>
          <p:cNvSpPr/>
          <p:nvPr/>
        </p:nvSpPr>
        <p:spPr>
          <a:xfrm>
            <a:off x="9396710" y="6774894"/>
            <a:ext cx="2492097" cy="311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950" b="1" kern="0" spc="-59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Publicación WEB</a:t>
            </a:r>
            <a:endParaRPr lang="en-US" sz="1950" dirty="0"/>
          </a:p>
        </p:txBody>
      </p:sp>
      <p:sp>
        <p:nvSpPr>
          <p:cNvPr id="27" name="Text 24"/>
          <p:cNvSpPr/>
          <p:nvPr/>
        </p:nvSpPr>
        <p:spPr>
          <a:xfrm>
            <a:off x="9396710" y="7205900"/>
            <a:ext cx="5870019" cy="319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1550" kern="0" spc="-3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Accesible a nivel informativo</a:t>
            </a:r>
            <a:endParaRPr lang="en-US" sz="1550" dirty="0"/>
          </a:p>
        </p:txBody>
      </p:sp>
      <p:pic>
        <p:nvPicPr>
          <p:cNvPr id="28" name="Imagen 27" descr="Icono&#10;&#10;El contenido generado por IA puede ser incorrecto.">
            <a:extLst>
              <a:ext uri="{FF2B5EF4-FFF2-40B4-BE49-F238E27FC236}">
                <a16:creationId xmlns:a16="http://schemas.microsoft.com/office/drawing/2014/main" id="{101FE7EF-60BE-96C4-71F9-16C410B20F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91767" y="7064886"/>
            <a:ext cx="1090613" cy="917107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0">
            <a:extLst>
              <a:ext uri="{FF2B5EF4-FFF2-40B4-BE49-F238E27FC236}">
                <a16:creationId xmlns:a16="http://schemas.microsoft.com/office/drawing/2014/main" id="{0FCAF4FD-2406-3A5D-0CC2-C1093C31FCF8}"/>
              </a:ext>
            </a:extLst>
          </p:cNvPr>
          <p:cNvSpPr/>
          <p:nvPr/>
        </p:nvSpPr>
        <p:spPr>
          <a:xfrm>
            <a:off x="581144" y="2220990"/>
            <a:ext cx="13468112" cy="664131"/>
          </a:xfrm>
          <a:prstGeom prst="roundRect">
            <a:avLst>
              <a:gd name="adj" fmla="val 8002"/>
            </a:avLst>
          </a:prstGeom>
          <a:solidFill>
            <a:schemeClr val="accent5">
              <a:lumMod val="75000"/>
            </a:schemeClr>
          </a:solidFill>
          <a:ln/>
        </p:spPr>
        <p:txBody>
          <a:bodyPr/>
          <a:lstStyle/>
          <a:p>
            <a:endParaRPr lang="es-ES"/>
          </a:p>
        </p:txBody>
      </p:sp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3047" y="74114"/>
            <a:ext cx="10578354" cy="1932032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95933" y="2345529"/>
            <a:ext cx="4274582" cy="4150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250"/>
              </a:lnSpc>
              <a:buNone/>
            </a:pPr>
            <a:r>
              <a:rPr lang="en-US" sz="2600" b="1" kern="0" spc="-78" dirty="0">
                <a:solidFill>
                  <a:schemeClr val="bg1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Funcionamiento del sistema</a:t>
            </a:r>
            <a:endParaRPr lang="en-US" sz="2600" dirty="0">
              <a:solidFill>
                <a:schemeClr val="bg1"/>
              </a:solidFill>
            </a:endParaRPr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144" y="3134201"/>
            <a:ext cx="4489371" cy="664131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747117" y="4047411"/>
            <a:ext cx="3242667" cy="2593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kern="0" spc="-49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Obtención y recopilación de datos</a:t>
            </a: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747117" y="4406265"/>
            <a:ext cx="4157424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kern="0" spc="-2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 las estaciones automáticas seleccionadas</a:t>
            </a:r>
            <a:endParaRPr lang="en-US" sz="1300" dirty="0"/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0515" y="3134201"/>
            <a:ext cx="4489371" cy="664131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5236488" y="4047411"/>
            <a:ext cx="2075736" cy="2593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kern="0" spc="-49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Intercambio de datos</a:t>
            </a:r>
            <a:endParaRPr lang="en-US" sz="1600" dirty="0"/>
          </a:p>
        </p:txBody>
      </p:sp>
      <p:sp>
        <p:nvSpPr>
          <p:cNvPr id="10" name="Text 4"/>
          <p:cNvSpPr/>
          <p:nvPr/>
        </p:nvSpPr>
        <p:spPr>
          <a:xfrm>
            <a:off x="5236488" y="4406265"/>
            <a:ext cx="4157424" cy="5314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kern="0" spc="-2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 CHT recoge datos de la APA accediendo a su servidor.</a:t>
            </a:r>
            <a:endParaRPr lang="en-US" sz="1300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9885" y="3134201"/>
            <a:ext cx="4489371" cy="664131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9725858" y="4047411"/>
            <a:ext cx="2075736" cy="2593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kern="0" spc="-49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Integración de Datos</a:t>
            </a:r>
            <a:endParaRPr lang="en-US" sz="1600" dirty="0"/>
          </a:p>
        </p:txBody>
      </p:sp>
      <p:sp>
        <p:nvSpPr>
          <p:cNvPr id="13" name="Text 6"/>
          <p:cNvSpPr/>
          <p:nvPr/>
        </p:nvSpPr>
        <p:spPr>
          <a:xfrm>
            <a:off x="9725858" y="4406265"/>
            <a:ext cx="4157424" cy="5314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kern="0" spc="-2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Combinación con datos generados por el SAIH de la CHT</a:t>
            </a:r>
            <a:endParaRPr lang="en-US" sz="1300" dirty="0"/>
          </a:p>
        </p:txBody>
      </p:sp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144" y="5352812"/>
            <a:ext cx="4489371" cy="66413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47117" y="6266021"/>
            <a:ext cx="3736419" cy="2593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kern="0" spc="-49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Generación de ficheros de  intercambio</a:t>
            </a:r>
            <a:endParaRPr lang="en-US" sz="1600" dirty="0"/>
          </a:p>
        </p:txBody>
      </p:sp>
      <p:sp>
        <p:nvSpPr>
          <p:cNvPr id="16" name="Text 8"/>
          <p:cNvSpPr/>
          <p:nvPr/>
        </p:nvSpPr>
        <p:spPr>
          <a:xfrm>
            <a:off x="747117" y="6624876"/>
            <a:ext cx="4157424" cy="5314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kern="0" spc="-2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Archivos de texto generados con la herramienta WISKI. Utilizando protocolo SFTP</a:t>
            </a:r>
            <a:endParaRPr lang="en-US" sz="130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0515" y="5352812"/>
            <a:ext cx="4489371" cy="664131"/>
          </a:xfrm>
          <a:prstGeom prst="rect">
            <a:avLst/>
          </a:prstGeom>
        </p:spPr>
      </p:pic>
      <p:sp>
        <p:nvSpPr>
          <p:cNvPr id="18" name="Text 9"/>
          <p:cNvSpPr/>
          <p:nvPr/>
        </p:nvSpPr>
        <p:spPr>
          <a:xfrm>
            <a:off x="5236488" y="6266021"/>
            <a:ext cx="2075736" cy="2593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kern="0" spc="-49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Puesta a disposición </a:t>
            </a:r>
            <a:endParaRPr lang="en-US" sz="1600" dirty="0"/>
          </a:p>
        </p:txBody>
      </p:sp>
      <p:sp>
        <p:nvSpPr>
          <p:cNvPr id="19" name="Text 10"/>
          <p:cNvSpPr/>
          <p:nvPr/>
        </p:nvSpPr>
        <p:spPr>
          <a:xfrm>
            <a:off x="5236488" y="6624876"/>
            <a:ext cx="4157424" cy="5314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kern="0" spc="-2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 depositan los datos procesados en el servidor de la APA</a:t>
            </a:r>
            <a:endParaRPr lang="en-US" sz="1300" dirty="0"/>
          </a:p>
        </p:txBody>
      </p:sp>
      <p:sp>
        <p:nvSpPr>
          <p:cNvPr id="20" name="Text 11"/>
          <p:cNvSpPr/>
          <p:nvPr/>
        </p:nvSpPr>
        <p:spPr>
          <a:xfrm>
            <a:off x="581144" y="7509153"/>
            <a:ext cx="13468112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050"/>
              </a:lnSpc>
              <a:buNone/>
            </a:pPr>
            <a:endParaRPr lang="en-US" sz="1300" dirty="0"/>
          </a:p>
        </p:txBody>
      </p:sp>
      <p:pic>
        <p:nvPicPr>
          <p:cNvPr id="22" name="Imagen 21" descr="Icono&#10;&#10;El contenido generado por IA puede ser incorrecto.">
            <a:extLst>
              <a:ext uri="{FF2B5EF4-FFF2-40B4-BE49-F238E27FC236}">
                <a16:creationId xmlns:a16="http://schemas.microsoft.com/office/drawing/2014/main" id="{E6C6EF7D-17AC-F763-7591-A355F54DFA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91767" y="7064886"/>
            <a:ext cx="1090613" cy="9171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775216"/>
            <a:ext cx="755642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450"/>
              </a:lnSpc>
              <a:buNone/>
            </a:pPr>
            <a:r>
              <a:rPr lang="en-US" sz="3550" b="1" kern="0" spc="-107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Grupo de Trabajo sobre Calidad de las Aguas del Río Tajo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793790" y="2135981"/>
            <a:ext cx="7556421" cy="1417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Para la evaluación y definición de medidas conjuntas que permitan alcanzar los objetivos medioambientales establecidos en la DMA para las masas de agua transfronterizas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3893463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50" indent="-285750">
              <a:lnSpc>
                <a:spcPts val="2850"/>
              </a:lnSpc>
              <a:buFont typeface="Wingdings" panose="05000000000000000000" pitchFamily="2" charset="2"/>
              <a:buChar char="Ø"/>
            </a:pPr>
            <a:r>
              <a:rPr lang="en-US" sz="1750" b="1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Creación: </a:t>
            </a: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25-10-2018 (XXI Reunión Plenaria de la CADC)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4511516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>
              <a:lnSpc>
                <a:spcPts val="2850"/>
              </a:lnSpc>
              <a:buFont typeface="Wingdings" panose="05000000000000000000" pitchFamily="2" charset="2"/>
              <a:buChar char="Ø"/>
            </a:pPr>
            <a:r>
              <a:rPr lang="en-US" sz="1750" b="1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Dependencia: </a:t>
            </a: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Grupo temático del Convenio, bajo el paraguas de la Comisión para la Aplicación y Desarrollo del Convenio (CADC).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93790" y="5492472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>
              <a:lnSpc>
                <a:spcPts val="2850"/>
              </a:lnSpc>
              <a:buFont typeface="Wingdings" panose="05000000000000000000" pitchFamily="2" charset="2"/>
              <a:buChar char="Ø"/>
            </a:pPr>
            <a:r>
              <a:rPr lang="en-US" sz="1750" b="1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Finalidad:</a:t>
            </a: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mejorar la coordinación para desarrollar decisiones y trabajos técnicos relacionados con la calidad del agua del río Tajo.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793790" y="647342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793790" y="7091482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10" name="Image 0">
            <a:extLst>
              <a:ext uri="{FF2B5EF4-FFF2-40B4-BE49-F238E27FC236}">
                <a16:creationId xmlns:a16="http://schemas.microsoft.com/office/drawing/2014/main" id="{B6C4EEDC-E84B-0C95-B955-B199ACF66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11" name="Imagen 10" descr="Icono&#10;&#10;El contenido generado por IA puede ser incorrecto.">
            <a:extLst>
              <a:ext uri="{FF2B5EF4-FFF2-40B4-BE49-F238E27FC236}">
                <a16:creationId xmlns:a16="http://schemas.microsoft.com/office/drawing/2014/main" id="{4B38F915-9775-DB7A-1DAB-8BD004FE5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083" y="7064886"/>
            <a:ext cx="1090613" cy="9171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0">
            <a:extLst>
              <a:ext uri="{FF2B5EF4-FFF2-40B4-BE49-F238E27FC236}">
                <a16:creationId xmlns:a16="http://schemas.microsoft.com/office/drawing/2014/main" id="{926D5DCD-B399-199C-CCD3-9510EE3408A8}"/>
              </a:ext>
            </a:extLst>
          </p:cNvPr>
          <p:cNvSpPr/>
          <p:nvPr/>
        </p:nvSpPr>
        <p:spPr>
          <a:xfrm>
            <a:off x="637292" y="784979"/>
            <a:ext cx="13468112" cy="995243"/>
          </a:xfrm>
          <a:prstGeom prst="roundRect">
            <a:avLst>
              <a:gd name="adj" fmla="val 8002"/>
            </a:avLst>
          </a:prstGeom>
          <a:solidFill>
            <a:schemeClr val="accent5">
              <a:lumMod val="75000"/>
            </a:schemeClr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2" name="Text 0"/>
          <p:cNvSpPr/>
          <p:nvPr/>
        </p:nvSpPr>
        <p:spPr>
          <a:xfrm>
            <a:off x="882021" y="93333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000" b="1" kern="0" spc="-134" dirty="0">
                <a:solidFill>
                  <a:schemeClr val="bg1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Objetivos</a:t>
            </a: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33576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4" name="Text 2"/>
          <p:cNvSpPr/>
          <p:nvPr/>
        </p:nvSpPr>
        <p:spPr>
          <a:xfrm>
            <a:off x="980599" y="2420779"/>
            <a:ext cx="13656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kern="0" spc="-80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2650" dirty="0"/>
          </a:p>
        </p:txBody>
      </p:sp>
      <p:sp>
        <p:nvSpPr>
          <p:cNvPr id="5" name="Text 3"/>
          <p:cNvSpPr/>
          <p:nvPr/>
        </p:nvSpPr>
        <p:spPr>
          <a:xfrm>
            <a:off x="1530906" y="23357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Diagnóstico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530906" y="2826187"/>
            <a:ext cx="56709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Evaluar el estado de las masas de agua transfronterizas, identificando presiones significativas y su impacto sobre dichas masas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7428667" y="233576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8" name="Text 6"/>
          <p:cNvSpPr/>
          <p:nvPr/>
        </p:nvSpPr>
        <p:spPr>
          <a:xfrm>
            <a:off x="7581781" y="2420779"/>
            <a:ext cx="203954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kern="0" spc="-80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2650" dirty="0"/>
          </a:p>
        </p:txBody>
      </p:sp>
      <p:sp>
        <p:nvSpPr>
          <p:cNvPr id="9" name="Text 7"/>
          <p:cNvSpPr/>
          <p:nvPr/>
        </p:nvSpPr>
        <p:spPr>
          <a:xfrm>
            <a:off x="8165783" y="2335768"/>
            <a:ext cx="343602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Evaluación de las medidas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8165783" y="2826187"/>
            <a:ext cx="56709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Analizar el grado de implementación de medidas adoptadas y su eficacia en la calidad del agua.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793790" y="439685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12" name="Text 10"/>
          <p:cNvSpPr/>
          <p:nvPr/>
        </p:nvSpPr>
        <p:spPr>
          <a:xfrm>
            <a:off x="944166" y="4481870"/>
            <a:ext cx="209431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kern="0" spc="-80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2650" dirty="0"/>
          </a:p>
        </p:txBody>
      </p:sp>
      <p:sp>
        <p:nvSpPr>
          <p:cNvPr id="13" name="Text 11"/>
          <p:cNvSpPr/>
          <p:nvPr/>
        </p:nvSpPr>
        <p:spPr>
          <a:xfrm>
            <a:off x="1530906" y="4396859"/>
            <a:ext cx="392882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Propuesta de nuevas medidas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530906" y="4887278"/>
            <a:ext cx="56709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Definir nuevas medidas a corto, medio y largo plazo para alcanzar objetivos medioambientales.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7428667" y="439685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16" name="Text 14"/>
          <p:cNvSpPr/>
          <p:nvPr/>
        </p:nvSpPr>
        <p:spPr>
          <a:xfrm>
            <a:off x="7573804" y="4481870"/>
            <a:ext cx="219908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kern="0" spc="-80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4</a:t>
            </a:r>
            <a:endParaRPr lang="en-US" sz="2650" dirty="0"/>
          </a:p>
        </p:txBody>
      </p:sp>
      <p:sp>
        <p:nvSpPr>
          <p:cNvPr id="17" name="Text 15"/>
          <p:cNvSpPr/>
          <p:nvPr/>
        </p:nvSpPr>
        <p:spPr>
          <a:xfrm>
            <a:off x="8165783" y="439685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Informes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8165783" y="4887278"/>
            <a:ext cx="56709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Elaborar informes conjuntos con calendarios de actuaciones.</a:t>
            </a:r>
            <a:endParaRPr lang="en-US" sz="1750" dirty="0"/>
          </a:p>
        </p:txBody>
      </p:sp>
      <p:sp>
        <p:nvSpPr>
          <p:cNvPr id="19" name="Shape 17"/>
          <p:cNvSpPr/>
          <p:nvPr/>
        </p:nvSpPr>
        <p:spPr>
          <a:xfrm>
            <a:off x="793790" y="609504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20" name="Text 18"/>
          <p:cNvSpPr/>
          <p:nvPr/>
        </p:nvSpPr>
        <p:spPr>
          <a:xfrm>
            <a:off x="948214" y="6180058"/>
            <a:ext cx="201454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kern="0" spc="-80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5</a:t>
            </a:r>
            <a:endParaRPr lang="en-US" sz="2650" dirty="0"/>
          </a:p>
        </p:txBody>
      </p:sp>
      <p:sp>
        <p:nvSpPr>
          <p:cNvPr id="21" name="Text 19"/>
          <p:cNvSpPr/>
          <p:nvPr/>
        </p:nvSpPr>
        <p:spPr>
          <a:xfrm>
            <a:off x="1530906" y="6095048"/>
            <a:ext cx="285285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Modelo de simulación</a:t>
            </a:r>
            <a:endParaRPr lang="en-US" sz="2200" dirty="0"/>
          </a:p>
        </p:txBody>
      </p:sp>
      <p:sp>
        <p:nvSpPr>
          <p:cNvPr id="22" name="Text 20"/>
          <p:cNvSpPr/>
          <p:nvPr/>
        </p:nvSpPr>
        <p:spPr>
          <a:xfrm>
            <a:off x="1530906" y="6585466"/>
            <a:ext cx="56709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Promover el desarrollo y aplicación de un modelo conjunto de simulación de la calidad del agua.</a:t>
            </a:r>
            <a:endParaRPr lang="en-US" sz="1750" dirty="0"/>
          </a:p>
        </p:txBody>
      </p:sp>
      <p:sp>
        <p:nvSpPr>
          <p:cNvPr id="23" name="Shape 21"/>
          <p:cNvSpPr/>
          <p:nvPr/>
        </p:nvSpPr>
        <p:spPr>
          <a:xfrm>
            <a:off x="7428667" y="609504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24" name="Text 22"/>
          <p:cNvSpPr/>
          <p:nvPr/>
        </p:nvSpPr>
        <p:spPr>
          <a:xfrm>
            <a:off x="7578447" y="6180058"/>
            <a:ext cx="210741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kern="0" spc="-80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6</a:t>
            </a:r>
            <a:endParaRPr lang="en-US" sz="2650" dirty="0"/>
          </a:p>
        </p:txBody>
      </p:sp>
      <p:sp>
        <p:nvSpPr>
          <p:cNvPr id="25" name="Text 23"/>
          <p:cNvSpPr/>
          <p:nvPr/>
        </p:nvSpPr>
        <p:spPr>
          <a:xfrm>
            <a:off x="8165783" y="60950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Caudales ecológicos</a:t>
            </a:r>
            <a:endParaRPr lang="en-US" sz="2200" dirty="0"/>
          </a:p>
        </p:txBody>
      </p:sp>
      <p:sp>
        <p:nvSpPr>
          <p:cNvPr id="26" name="Text 24"/>
          <p:cNvSpPr/>
          <p:nvPr/>
        </p:nvSpPr>
        <p:spPr>
          <a:xfrm>
            <a:off x="8165783" y="6585466"/>
            <a:ext cx="56709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Elaborar un estudio conjunto para establecer un régimen de caudales ecológicos en Cedillo.</a:t>
            </a:r>
            <a:endParaRPr lang="en-US" sz="1750" dirty="0"/>
          </a:p>
        </p:txBody>
      </p:sp>
      <p:pic>
        <p:nvPicPr>
          <p:cNvPr id="28" name="Imagen 27" descr="Icono&#10;&#10;El contenido generado por IA puede ser incorrecto.">
            <a:extLst>
              <a:ext uri="{FF2B5EF4-FFF2-40B4-BE49-F238E27FC236}">
                <a16:creationId xmlns:a16="http://schemas.microsoft.com/office/drawing/2014/main" id="{E92AACC0-AAEB-89AA-A5EA-F029F9779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1767" y="7064886"/>
            <a:ext cx="1090613" cy="9171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</TotalTime>
  <Words>1746</Words>
  <Application>Microsoft Office PowerPoint</Application>
  <PresentationFormat>Personalizado</PresentationFormat>
  <Paragraphs>232</Paragraphs>
  <Slides>22</Slides>
  <Notes>22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0" baseType="lpstr">
      <vt:lpstr>Aptos</vt:lpstr>
      <vt:lpstr>Arial</vt:lpstr>
      <vt:lpstr>Brush Script MT</vt:lpstr>
      <vt:lpstr>Calibri</vt:lpstr>
      <vt:lpstr>Inter</vt:lpstr>
      <vt:lpstr>Inter Bold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Díaz-Regañón Jiménez, Javier</cp:lastModifiedBy>
  <cp:revision>8</cp:revision>
  <dcterms:created xsi:type="dcterms:W3CDTF">2025-03-03T10:24:15Z</dcterms:created>
  <dcterms:modified xsi:type="dcterms:W3CDTF">2025-03-05T07:00:37Z</dcterms:modified>
</cp:coreProperties>
</file>